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43"/>
  </p:notesMasterIdLst>
  <p:sldIdLst>
    <p:sldId id="262" r:id="rId2"/>
    <p:sldId id="321" r:id="rId3"/>
    <p:sldId id="322" r:id="rId4"/>
    <p:sldId id="434" r:id="rId5"/>
    <p:sldId id="422" r:id="rId6"/>
    <p:sldId id="423" r:id="rId7"/>
    <p:sldId id="325" r:id="rId8"/>
    <p:sldId id="435" r:id="rId9"/>
    <p:sldId id="329" r:id="rId10"/>
    <p:sldId id="330" r:id="rId11"/>
    <p:sldId id="440" r:id="rId12"/>
    <p:sldId id="424" r:id="rId13"/>
    <p:sldId id="425" r:id="rId14"/>
    <p:sldId id="426" r:id="rId15"/>
    <p:sldId id="428" r:id="rId16"/>
    <p:sldId id="414" r:id="rId17"/>
    <p:sldId id="436" r:id="rId18"/>
    <p:sldId id="339" r:id="rId19"/>
    <p:sldId id="415" r:id="rId20"/>
    <p:sldId id="340" r:id="rId21"/>
    <p:sldId id="345" r:id="rId22"/>
    <p:sldId id="346" r:id="rId23"/>
    <p:sldId id="347" r:id="rId24"/>
    <p:sldId id="437" r:id="rId25"/>
    <p:sldId id="344" r:id="rId26"/>
    <p:sldId id="365" r:id="rId27"/>
    <p:sldId id="366" r:id="rId28"/>
    <p:sldId id="368" r:id="rId29"/>
    <p:sldId id="416" r:id="rId30"/>
    <p:sldId id="388" r:id="rId31"/>
    <p:sldId id="389" r:id="rId32"/>
    <p:sldId id="390" r:id="rId33"/>
    <p:sldId id="391" r:id="rId34"/>
    <p:sldId id="439" r:id="rId35"/>
    <p:sldId id="438" r:id="rId36"/>
    <p:sldId id="417" r:id="rId37"/>
    <p:sldId id="418" r:id="rId38"/>
    <p:sldId id="397" r:id="rId39"/>
    <p:sldId id="441" r:id="rId40"/>
    <p:sldId id="410" r:id="rId41"/>
    <p:sldId id="411" r:id="rId4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 baseline="-250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 baseline="-250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 baseline="-250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 baseline="-250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524"/>
    <a:srgbClr val="F3F2A0"/>
    <a:srgbClr val="FFF3A3"/>
    <a:srgbClr val="FFE790"/>
    <a:srgbClr val="FFE966"/>
    <a:srgbClr val="FFEA3B"/>
    <a:srgbClr val="FF0816"/>
    <a:srgbClr val="A8C2FF"/>
    <a:srgbClr val="2F3AFF"/>
    <a:srgbClr val="0A2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46" autoAdjust="0"/>
    <p:restoredTop sz="97801" autoAdjust="0"/>
  </p:normalViewPr>
  <p:slideViewPr>
    <p:cSldViewPr snapToGrid="0">
      <p:cViewPr varScale="1">
        <p:scale>
          <a:sx n="118" d="100"/>
          <a:sy n="118" d="100"/>
        </p:scale>
        <p:origin x="216" y="10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246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pPr>
              <a:defRPr/>
            </a:pPr>
            <a:fld id="{A45AEE5A-2B4A-CC4A-B080-0A391C2339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988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 charset="-128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 charset="0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 charset="0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 charset="0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 charset="0"/>
      </a:defRPr>
    </a:lvl5pPr>
    <a:lvl6pPr marL="2285763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E783C7BD-1025-E144-8FD2-496C1396FEF3}" type="slidenum">
              <a:rPr lang="en-US" sz="1200" baseline="0"/>
              <a:pPr/>
              <a:t>1</a:t>
            </a:fld>
            <a:endParaRPr lang="en-US" sz="1200" baseline="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F92E1CC-980E-2148-8235-5977C4B6BDD8}" type="slidenum">
              <a:rPr lang="en-US" sz="1200">
                <a:solidFill>
                  <a:srgbClr val="000000"/>
                </a:solidFill>
                <a:latin typeface="Times New Roman" charset="0"/>
              </a:rPr>
              <a:pPr/>
              <a:t>14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F21F828-D26C-154C-A2D8-EBB593277E36}" type="slidenum">
              <a:rPr lang="en-US" sz="1200">
                <a:solidFill>
                  <a:srgbClr val="000000"/>
                </a:solidFill>
                <a:latin typeface="Times New Roman" charset="0"/>
              </a:rPr>
              <a:pPr/>
              <a:t>15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84853E0-0D1C-C247-B6DD-2EE9D3BA532B}" type="slidenum">
              <a:rPr lang="en-US" sz="1200">
                <a:latin typeface="Times New Roman" charset="0"/>
              </a:rPr>
              <a:pPr/>
              <a:t>18</a:t>
            </a:fld>
            <a:endParaRPr lang="en-US" sz="1200">
              <a:latin typeface="Times New Roman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93236D-EE73-A34F-9E68-F960BE22E6B7}" type="slidenum">
              <a:rPr lang="en-US" sz="1200">
                <a:latin typeface="Times New Roman" charset="0"/>
              </a:rPr>
              <a:pPr/>
              <a:t>20</a:t>
            </a:fld>
            <a:endParaRPr lang="en-US" sz="1200">
              <a:latin typeface="Times New Roman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973755F-AEFC-F14F-9D71-9B6073936480}" type="slidenum">
              <a:rPr lang="en-US" sz="1200">
                <a:latin typeface="Times New Roman" charset="0"/>
              </a:rPr>
              <a:pPr/>
              <a:t>21</a:t>
            </a:fld>
            <a:endParaRPr lang="en-US" sz="1200">
              <a:latin typeface="Times New Roman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2AF0D23-EC6A-2A4B-A3E9-78605FBECDCA}" type="slidenum">
              <a:rPr lang="en-US" sz="1200">
                <a:latin typeface="Times New Roman" charset="0"/>
              </a:rPr>
              <a:pPr/>
              <a:t>22</a:t>
            </a:fld>
            <a:endParaRPr lang="en-US" sz="1200">
              <a:latin typeface="Times New Roman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06A95FF-583D-1B4A-8B28-945E1B2B04D4}" type="slidenum">
              <a:rPr lang="en-US" sz="1200">
                <a:latin typeface="Times New Roman" charset="0"/>
              </a:rPr>
              <a:pPr/>
              <a:t>23</a:t>
            </a:fld>
            <a:endParaRPr lang="en-US" sz="1200">
              <a:latin typeface="Times New Roman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12CE122-E8DF-004B-A8E2-5EBBA3047A02}" type="slidenum">
              <a:rPr lang="en-US" sz="1200">
                <a:latin typeface="Times New Roman" charset="0"/>
              </a:rPr>
              <a:pPr/>
              <a:t>25</a:t>
            </a:fld>
            <a:endParaRPr lang="en-US" sz="1200">
              <a:latin typeface="Times New Roman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D6A77EF-6E6C-7149-880D-5A1819590631}" type="slidenum">
              <a:rPr lang="en-US" sz="1200">
                <a:latin typeface="Times New Roman" charset="0"/>
              </a:rPr>
              <a:pPr/>
              <a:t>26</a:t>
            </a:fld>
            <a:endParaRPr lang="en-US" sz="1200">
              <a:latin typeface="Times New Roman" charset="0"/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FB53EC5-A852-5544-B1B6-59277F508955}" type="slidenum">
              <a:rPr lang="en-US" sz="1200">
                <a:latin typeface="Times New Roman" charset="0"/>
              </a:rPr>
              <a:pPr/>
              <a:t>27</a:t>
            </a:fld>
            <a:endParaRPr lang="en-US" sz="1200">
              <a:latin typeface="Times New Roman" charset="0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ABD1164-0DE1-EE45-B8E5-2642BA271937}" type="slidenum">
              <a:rPr lang="en-US" sz="1200">
                <a:latin typeface="Times New Roman" charset="0"/>
              </a:rPr>
              <a:pPr/>
              <a:t>2</a:t>
            </a:fld>
            <a:endParaRPr lang="en-US" sz="1200">
              <a:latin typeface="Times New Roman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2A99D18-7947-0D41-B642-6B91583ECB44}" type="slidenum">
              <a:rPr lang="en-US" sz="1200">
                <a:latin typeface="Times New Roman" charset="0"/>
              </a:rPr>
              <a:pPr/>
              <a:t>28</a:t>
            </a:fld>
            <a:endParaRPr lang="en-US" sz="1200">
              <a:latin typeface="Times New Roman" charset="0"/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724C45F-E5E2-D045-8ECD-6D6EEBE8BDFA}" type="slidenum">
              <a:rPr lang="en-US" sz="1200">
                <a:latin typeface="Times New Roman" charset="0"/>
              </a:rPr>
              <a:pPr/>
              <a:t>30</a:t>
            </a:fld>
            <a:endParaRPr lang="en-US" sz="1200">
              <a:latin typeface="Times New Roman" charset="0"/>
            </a:endParaRPr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DED3722-8FE3-B94A-9BA2-8ACC51D26E42}" type="slidenum">
              <a:rPr lang="en-US" sz="1200">
                <a:latin typeface="Times New Roman" charset="0"/>
              </a:rPr>
              <a:pPr/>
              <a:t>31</a:t>
            </a:fld>
            <a:endParaRPr lang="en-US" sz="1200">
              <a:latin typeface="Times New Roman" charset="0"/>
            </a:endParaRPr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B928377-48FF-A64C-BDC7-CAD4AF43B321}" type="slidenum">
              <a:rPr lang="en-US" sz="1200">
                <a:latin typeface="Times New Roman" charset="0"/>
              </a:rPr>
              <a:pPr/>
              <a:t>32</a:t>
            </a:fld>
            <a:endParaRPr lang="en-US" sz="1200">
              <a:latin typeface="Times New Roman" charset="0"/>
            </a:endParaRPr>
          </a:p>
        </p:txBody>
      </p:sp>
      <p:sp>
        <p:nvSpPr>
          <p:cNvPr id="241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8E7AAAF-00F4-C547-973B-C5A8A4ACE30D}" type="slidenum">
              <a:rPr lang="en-US" sz="1200">
                <a:latin typeface="Times New Roman" charset="0"/>
              </a:rPr>
              <a:pPr/>
              <a:t>33</a:t>
            </a:fld>
            <a:endParaRPr lang="en-US" sz="1200">
              <a:latin typeface="Times New Roman" charset="0"/>
            </a:endParaRPr>
          </a:p>
        </p:txBody>
      </p:sp>
      <p:sp>
        <p:nvSpPr>
          <p:cNvPr id="24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D5C7A3F-E03E-4B49-93B5-0E9AFB705A6C}" type="slidenum">
              <a:rPr lang="en-US" sz="1200">
                <a:latin typeface="Times New Roman" charset="0"/>
              </a:rPr>
              <a:pPr/>
              <a:t>38</a:t>
            </a:fld>
            <a:endParaRPr lang="en-US" sz="1200">
              <a:latin typeface="Times New Roman" charset="0"/>
            </a:endParaRPr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F109981-3149-E140-94CC-378EAF045C0F}" type="slidenum">
              <a:rPr lang="en-US" sz="1200">
                <a:latin typeface="Times New Roman" charset="0"/>
              </a:rPr>
              <a:pPr/>
              <a:t>40</a:t>
            </a:fld>
            <a:endParaRPr lang="en-US" sz="1200">
              <a:latin typeface="Times New Roman" charset="0"/>
            </a:endParaRPr>
          </a:p>
        </p:txBody>
      </p:sp>
      <p:sp>
        <p:nvSpPr>
          <p:cNvPr id="282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2035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591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394125F-2241-D442-B71D-B8E21DF712CF}" type="slidenum">
              <a:rPr lang="en-US" sz="1200">
                <a:latin typeface="Times New Roman" charset="0"/>
              </a:rPr>
              <a:pPr/>
              <a:t>3</a:t>
            </a:fld>
            <a:endParaRPr lang="en-US" sz="1200">
              <a:latin typeface="Times New Roman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B2461EB-5212-AA43-89E6-027B8E9ECD8A}" type="slidenum">
              <a:rPr lang="en-US" sz="1200">
                <a:latin typeface="Times New Roman" charset="0"/>
              </a:rPr>
              <a:pPr/>
              <a:t>6</a:t>
            </a:fld>
            <a:endParaRPr lang="en-US" sz="1200">
              <a:latin typeface="Times New Roman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576C9A9-E7E1-5C4D-90D3-5E4218753CD0}" type="slidenum">
              <a:rPr lang="en-US" sz="1200">
                <a:latin typeface="Times New Roman" charset="0"/>
              </a:rPr>
              <a:pPr/>
              <a:t>9</a:t>
            </a:fld>
            <a:endParaRPr lang="en-US" sz="1200">
              <a:latin typeface="Times New Roman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F1940FA-7BBA-554D-8C68-2BDEEF94399B}" type="slidenum">
              <a:rPr lang="en-US" sz="1200">
                <a:latin typeface="Times New Roman" charset="0"/>
              </a:rPr>
              <a:pPr/>
              <a:t>10</a:t>
            </a:fld>
            <a:endParaRPr lang="en-US" sz="1200">
              <a:latin typeface="Times New Roman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BF7B9FF-D928-2D4D-ADFA-1F8A59F17273}" type="slidenum">
              <a:rPr lang="en-US" sz="1200">
                <a:latin typeface="Times New Roman" charset="0"/>
              </a:rPr>
              <a:pPr/>
              <a:t>12</a:t>
            </a:fld>
            <a:endParaRPr lang="en-US" sz="1200">
              <a:latin typeface="Times New Roman" charset="0"/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6F50774-0474-7B4A-A100-C6F40A18B504}" type="slidenum">
              <a:rPr lang="en-US" sz="1200">
                <a:latin typeface="Times New Roman" charset="0"/>
              </a:rPr>
              <a:pPr/>
              <a:t>13</a:t>
            </a:fld>
            <a:endParaRPr lang="en-US" sz="1200">
              <a:latin typeface="Times New Roman" charset="0"/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773863" y="6613525"/>
            <a:ext cx="23701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4" rIns="92065" bIns="46034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 baseline="0">
                <a:solidFill>
                  <a:schemeClr val="tx2"/>
                </a:solidFill>
              </a:rPr>
              <a:t>Page </a:t>
            </a:r>
            <a:fld id="{0B7D0C1E-D70C-BE42-A28C-64118B36BB07}" type="slidenum">
              <a:rPr lang="en-US" sz="1000" baseline="0">
                <a:solidFill>
                  <a:schemeClr val="tx2"/>
                </a:solidFill>
              </a:rPr>
              <a:pPr algn="r">
                <a:spcBef>
                  <a:spcPct val="50000"/>
                </a:spcBef>
              </a:pPr>
              <a:t>‹#›</a:t>
            </a:fld>
            <a:r>
              <a:rPr lang="en-US" sz="1000" baseline="0">
                <a:solidFill>
                  <a:schemeClr val="tx2"/>
                </a:solidFill>
              </a:rPr>
              <a:t>     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5075" y="3062288"/>
            <a:ext cx="1592263" cy="1204912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4648201"/>
            <a:ext cx="6400800" cy="1752600"/>
          </a:xfrm>
        </p:spPr>
        <p:txBody>
          <a:bodyPr/>
          <a:lstStyle>
            <a:lvl1pPr marL="0" indent="0" algn="ctr">
              <a:spcBef>
                <a:spcPct val="20000"/>
              </a:spcBef>
              <a:buFontTx/>
              <a:buNone/>
              <a:defRPr sz="20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732870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256153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0"/>
            <a:ext cx="21336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0"/>
            <a:ext cx="62484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74938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71628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600200"/>
            <a:ext cx="4191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1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577815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71628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600200"/>
            <a:ext cx="41910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1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581059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0"/>
            <a:ext cx="8534400" cy="647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561126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570335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610078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1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257188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53425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917023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63933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635411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281635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7162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65" tIns="46034" rIns="92065" bIns="4603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534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65" tIns="46034" rIns="92065" bIns="460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 flipV="1">
            <a:off x="304800" y="1219200"/>
            <a:ext cx="7416800" cy="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 type="none" w="sm" len="sm"/>
            <a:tailEnd type="none" w="sm" len="sm"/>
          </a:ln>
          <a:effectLst>
            <a:outerShdw blurRad="63500" dist="17961" dir="2700000" algn="ctr" rotWithShape="0">
              <a:srgbClr val="232323">
                <a:alpha val="74998"/>
              </a:srgbClr>
            </a:outerShdw>
          </a:effectLst>
        </p:spPr>
        <p:txBody>
          <a:bodyPr wrap="none" lIns="91430" tIns="45715" rIns="91430" bIns="45715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6597650" y="6432550"/>
            <a:ext cx="2370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4" rIns="92065" bIns="46034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1" baseline="0">
                <a:solidFill>
                  <a:schemeClr val="tx2"/>
                </a:solidFill>
                <a:latin typeface="Arial" charset="0"/>
              </a:rPr>
              <a:t>Page </a:t>
            </a:r>
            <a:fld id="{97DB91CE-3063-AA4D-BFF2-BDDBADCC70D8}" type="slidenum">
              <a:rPr lang="en-US" sz="2000" b="1" baseline="0">
                <a:solidFill>
                  <a:schemeClr val="tx2"/>
                </a:solidFill>
                <a:latin typeface="Arial" charset="0"/>
              </a:rPr>
              <a:pPr algn="r">
                <a:spcBef>
                  <a:spcPct val="50000"/>
                </a:spcBef>
              </a:pPr>
              <a:t>‹#›</a:t>
            </a:fld>
            <a:r>
              <a:rPr lang="en-US" sz="1800" b="1" baseline="0">
                <a:solidFill>
                  <a:schemeClr val="tx2"/>
                </a:solidFill>
              </a:rPr>
              <a:t>  </a:t>
            </a:r>
            <a:r>
              <a:rPr lang="en-US" sz="1000" baseline="0">
                <a:solidFill>
                  <a:schemeClr val="tx2"/>
                </a:solidFill>
              </a:rPr>
              <a:t>  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783513" y="131763"/>
            <a:ext cx="1189037" cy="900112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77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ヒラギノ角ゴ Pro W3" charset="-128"/>
          <a:cs typeface="ヒラギノ角ゴ Pro W3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-128"/>
          <a:cs typeface="ヒラギノ角ゴ Pro W3" charset="-128"/>
        </a:defRPr>
      </a:lvl5pPr>
      <a:lvl6pPr marL="457153"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6pPr>
      <a:lvl7pPr marL="914305"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7pPr>
      <a:lvl8pPr marL="1371458"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8pPr>
      <a:lvl9pPr marL="1828610"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9pPr>
    </p:titleStyle>
    <p:bodyStyle>
      <a:lvl1pPr marL="284163" indent="-284163" algn="l" rtl="0" eaLnBrk="0" fontAlgn="base" hangingPunct="0">
        <a:spcBef>
          <a:spcPct val="70000"/>
        </a:spcBef>
        <a:spcAft>
          <a:spcPct val="0"/>
        </a:spcAft>
        <a:buClr>
          <a:schemeClr val="tx2"/>
        </a:buClr>
        <a:buSzPct val="100000"/>
        <a:buChar char="•"/>
        <a:defRPr sz="2400" b="1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684213" indent="-227013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SzPct val="100000"/>
        <a:buChar char="–"/>
        <a:defRPr sz="2400" b="1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41413" indent="-227013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SzPct val="100000"/>
        <a:buChar char="»"/>
        <a:defRPr sz="2200" b="1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541463" indent="-169863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SzPct val="100000"/>
        <a:buChar char="»"/>
        <a:defRPr sz="2200" b="1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1998663" indent="-169863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ヒラギノ角ゴ Pro W3" charset="-128"/>
          <a:cs typeface="ヒラギノ角ゴ Pro W3" charset="0"/>
        </a:defRPr>
      </a:lvl5pPr>
      <a:lvl6pPr marL="2457195" indent="-171432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ヒラギノ角ゴ Pro W3" charset="-128"/>
        </a:defRPr>
      </a:lvl6pPr>
      <a:lvl7pPr marL="2914348" indent="-171432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ヒラギノ角ゴ Pro W3" charset="-128"/>
        </a:defRPr>
      </a:lvl7pPr>
      <a:lvl8pPr marL="3371500" indent="-171432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ヒラギノ角ゴ Pro W3" charset="-128"/>
        </a:defRPr>
      </a:lvl8pPr>
      <a:lvl9pPr marL="3828653" indent="-171432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ヒラギノ角ゴ Pro W3" charset="-128"/>
        </a:defRPr>
      </a:lvl9pPr>
    </p:bodyStyle>
    <p:otherStyle>
      <a:defPPr>
        <a:defRPr lang="en-US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oleObject" Target="???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533400"/>
            <a:ext cx="6553200" cy="205740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2612"/>
              </a:spcAft>
              <a:defRPr/>
            </a:pPr>
            <a:r>
              <a:rPr lang="en-US" dirty="0">
                <a:latin typeface="Trebuchet MS" charset="0"/>
                <a:ea typeface="ヒラギノ角ゴ Pro W3" charset="0"/>
                <a:cs typeface="ヒラギノ角ゴ Pro W3" charset="0"/>
              </a:rPr>
              <a:t>Lecture 14</a:t>
            </a:r>
            <a:br>
              <a:rPr lang="en-US" dirty="0">
                <a:latin typeface="Trebuchet MS" charset="0"/>
                <a:ea typeface="ヒラギノ角ゴ Pro W3" charset="0"/>
                <a:cs typeface="ヒラギノ角ゴ Pro W3" charset="0"/>
              </a:rPr>
            </a:br>
            <a:r>
              <a:rPr lang="en-US" dirty="0">
                <a:latin typeface="Trebuchet MS" charset="0"/>
                <a:ea typeface="ヒラギノ角ゴ Pro W3" charset="0"/>
                <a:cs typeface="ヒラギノ角ゴ Pro W3" charset="0"/>
              </a:rPr>
              <a:t>Extreme Adaptive Optics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402463"/>
            <a:ext cx="6400800" cy="1752600"/>
          </a:xfrm>
        </p:spPr>
        <p:txBody>
          <a:bodyPr/>
          <a:lstStyle/>
          <a:p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Claire Max</a:t>
            </a:r>
          </a:p>
          <a:p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AY 289</a:t>
            </a:r>
          </a:p>
          <a:p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February 26, 2020</a:t>
            </a:r>
          </a:p>
          <a:p>
            <a:endParaRPr lang="en-US" sz="2400" dirty="0"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r>
              <a:rPr lang="en-US" dirty="0">
                <a:latin typeface="Trebuchet MS" charset="0"/>
                <a:ea typeface="ヒラギノ角ゴ Pro W3" charset="0"/>
                <a:cs typeface="ヒラギノ角ゴ Pro W3" charset="0"/>
              </a:rPr>
              <a:t>Based in part on slides from </a:t>
            </a:r>
            <a:br>
              <a:rPr lang="en-US" dirty="0">
                <a:latin typeface="Trebuchet MS" charset="0"/>
                <a:ea typeface="ヒラギノ角ゴ Pro W3" charset="0"/>
                <a:cs typeface="ヒラギノ角ゴ Pro W3" charset="0"/>
              </a:rPr>
            </a:br>
            <a:r>
              <a:rPr lang="en-US" dirty="0">
                <a:latin typeface="Trebuchet MS" charset="0"/>
                <a:ea typeface="ヒラギノ角ゴ Pro W3" charset="0"/>
                <a:cs typeface="ヒラギノ角ゴ Pro W3" charset="0"/>
              </a:rPr>
              <a:t>Bruce Macintosh and Sandrine Thomas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psf_ex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725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1828800" y="2362200"/>
            <a:ext cx="24384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600">
                <a:solidFill>
                  <a:srgbClr val="FFFFFF"/>
                </a:solidFill>
                <a:latin typeface="Arial" charset="0"/>
              </a:rPr>
              <a:t>“</a:t>
            </a:r>
            <a:r>
              <a:rPr lang="en-US" sz="1600">
                <a:solidFill>
                  <a:srgbClr val="FFFFFF"/>
                </a:solidFill>
                <a:latin typeface="Arial" charset="0"/>
              </a:rPr>
              <a:t>Extreme</a:t>
            </a:r>
            <a:r>
              <a:rPr lang="ja-JP" altLang="en-US" sz="1600">
                <a:solidFill>
                  <a:srgbClr val="FFFFFF"/>
                </a:solidFill>
                <a:latin typeface="Arial" charset="0"/>
              </a:rPr>
              <a:t>”</a:t>
            </a:r>
            <a:r>
              <a:rPr lang="en-US" sz="1600">
                <a:solidFill>
                  <a:srgbClr val="FFFFFF"/>
                </a:solidFill>
                <a:latin typeface="Arial" charset="0"/>
              </a:rPr>
              <a:t> AO (ExAO)</a:t>
            </a:r>
          </a:p>
          <a:p>
            <a:pPr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Arial" charset="0"/>
              </a:rPr>
              <a:t> gain &gt; S/(1-S)</a:t>
            </a:r>
          </a:p>
        </p:txBody>
      </p:sp>
      <p:pic>
        <p:nvPicPr>
          <p:cNvPr id="118788" name="Picture 4" descr="xaopi_s0_m5_a500_ph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4478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83760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F2A8B-B512-6242-BD3E-FAEAD12B3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– this assumes no non-common path errors and no AO artifacts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06F4B-3BC4-0E4A-A89A-B00C7CB18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2310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Keck AO Image of a bright star</a:t>
            </a:r>
          </a:p>
        </p:txBody>
      </p:sp>
      <p:pic>
        <p:nvPicPr>
          <p:cNvPr id="1986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4625975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4625975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 t="13846" r="13846" b="13846"/>
          <a:stretch>
            <a:fillRect/>
          </a:stretch>
        </p:blipFill>
        <p:spPr bwMode="auto">
          <a:xfrm>
            <a:off x="4495800" y="1219200"/>
            <a:ext cx="464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6514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9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Inner part of image  - artifacts due to AO optics</a:t>
            </a:r>
          </a:p>
        </p:txBody>
      </p:sp>
      <p:pic>
        <p:nvPicPr>
          <p:cNvPr id="2007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4625975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 rot="827672">
            <a:off x="2057400" y="2152650"/>
            <a:ext cx="5562600" cy="3849688"/>
            <a:chOff x="1296" y="1008"/>
            <a:chExt cx="3504" cy="2425"/>
          </a:xfrm>
        </p:grpSpPr>
        <p:pic>
          <p:nvPicPr>
            <p:cNvPr id="200710" name="Picture 12" descr="KeckPSF"/>
            <p:cNvPicPr>
              <a:picLocks noChangeAspect="1" noChangeArrowheads="1"/>
            </p:cNvPicPr>
            <p:nvPr/>
          </p:nvPicPr>
          <p:blipFill>
            <a:blip r:embed="rId4">
              <a:lum contrast="5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2" t="5788" r="5742" b="5788"/>
            <a:stretch>
              <a:fillRect/>
            </a:stretch>
          </p:blipFill>
          <p:spPr bwMode="auto">
            <a:xfrm>
              <a:off x="2352" y="1008"/>
              <a:ext cx="2448" cy="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0711" name="Rectangle 13"/>
            <p:cNvSpPr>
              <a:spLocks noChangeArrowheads="1"/>
            </p:cNvSpPr>
            <p:nvPr/>
          </p:nvSpPr>
          <p:spPr bwMode="auto">
            <a:xfrm>
              <a:off x="1296" y="2112"/>
              <a:ext cx="432" cy="43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0712" name="Line 14"/>
            <p:cNvSpPr>
              <a:spLocks noChangeShapeType="1"/>
            </p:cNvSpPr>
            <p:nvPr/>
          </p:nvSpPr>
          <p:spPr bwMode="auto">
            <a:xfrm flipV="1">
              <a:off x="1296" y="1056"/>
              <a:ext cx="1056" cy="10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00713" name="Line 15"/>
            <p:cNvSpPr>
              <a:spLocks noChangeShapeType="1"/>
            </p:cNvSpPr>
            <p:nvPr/>
          </p:nvSpPr>
          <p:spPr bwMode="auto">
            <a:xfrm>
              <a:off x="1296" y="2544"/>
              <a:ext cx="1056" cy="8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00709" name="Oval 17"/>
          <p:cNvSpPr>
            <a:spLocks noChangeArrowheads="1"/>
          </p:cNvSpPr>
          <p:nvPr/>
        </p:nvSpPr>
        <p:spPr bwMode="auto">
          <a:xfrm>
            <a:off x="5105400" y="3581400"/>
            <a:ext cx="1219200" cy="1219200"/>
          </a:xfrm>
          <a:prstGeom prst="ellips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585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3"/>
          <p:cNvSpPr>
            <a:spLocks/>
          </p:cNvSpPr>
          <p:nvPr/>
        </p:nvSpPr>
        <p:spPr bwMode="auto">
          <a:xfrm>
            <a:off x="4911725" y="938213"/>
            <a:ext cx="2892425" cy="26606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04803" name="Group 7"/>
          <p:cNvGrpSpPr>
            <a:grpSpLocks/>
          </p:cNvGrpSpPr>
          <p:nvPr/>
        </p:nvGrpSpPr>
        <p:grpSpPr bwMode="auto">
          <a:xfrm>
            <a:off x="6059488" y="1885950"/>
            <a:ext cx="1566862" cy="793750"/>
            <a:chOff x="0" y="0"/>
            <a:chExt cx="1403" cy="710"/>
          </a:xfrm>
        </p:grpSpPr>
        <p:sp>
          <p:nvSpPr>
            <p:cNvPr id="204853" name="AutoShape 8"/>
            <p:cNvSpPr>
              <a:spLocks/>
            </p:cNvSpPr>
            <p:nvPr/>
          </p:nvSpPr>
          <p:spPr bwMode="auto">
            <a:xfrm rot="-1200000">
              <a:off x="66" y="69"/>
              <a:ext cx="488" cy="472"/>
            </a:xfrm>
            <a:custGeom>
              <a:avLst/>
              <a:gdLst>
                <a:gd name="T0" fmla="*/ 0 w 22712"/>
                <a:gd name="T1" fmla="*/ 0 h 23880"/>
                <a:gd name="T2" fmla="*/ 22712 w 22712"/>
                <a:gd name="T3" fmla="*/ 23880 h 23880"/>
              </a:gdLst>
              <a:ahLst/>
              <a:cxnLst/>
              <a:rect l="T0" t="T1" r="T2" b="T3"/>
              <a:pathLst>
                <a:path w="22712" h="23880">
                  <a:moveTo>
                    <a:pt x="11356" y="0"/>
                  </a:moveTo>
                  <a:lnTo>
                    <a:pt x="14693" y="7110"/>
                  </a:lnTo>
                  <a:lnTo>
                    <a:pt x="22156" y="8250"/>
                  </a:lnTo>
                  <a:lnTo>
                    <a:pt x="16756" y="13785"/>
                  </a:lnTo>
                  <a:lnTo>
                    <a:pt x="18031" y="21600"/>
                  </a:lnTo>
                  <a:lnTo>
                    <a:pt x="11356" y="17910"/>
                  </a:lnTo>
                  <a:lnTo>
                    <a:pt x="4681" y="21600"/>
                  </a:lnTo>
                  <a:lnTo>
                    <a:pt x="5956" y="13785"/>
                  </a:lnTo>
                  <a:lnTo>
                    <a:pt x="556" y="8250"/>
                  </a:lnTo>
                  <a:lnTo>
                    <a:pt x="8019" y="7110"/>
                  </a:lnTo>
                  <a:lnTo>
                    <a:pt x="11356" y="0"/>
                  </a:lnTo>
                  <a:close/>
                  <a:moveTo>
                    <a:pt x="11356" y="0"/>
                  </a:moveTo>
                </a:path>
              </a:pathLst>
            </a:custGeom>
            <a:solidFill>
              <a:srgbClr val="5BC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4854" name="AutoShape 9"/>
            <p:cNvSpPr>
              <a:spLocks/>
            </p:cNvSpPr>
            <p:nvPr/>
          </p:nvSpPr>
          <p:spPr bwMode="auto">
            <a:xfrm rot="-1200000">
              <a:off x="1066" y="373"/>
              <a:ext cx="296" cy="296"/>
            </a:xfrm>
            <a:custGeom>
              <a:avLst/>
              <a:gdLst>
                <a:gd name="T0" fmla="*/ 0 w 22712"/>
                <a:gd name="T1" fmla="*/ 0 h 23880"/>
                <a:gd name="T2" fmla="*/ 22712 w 22712"/>
                <a:gd name="T3" fmla="*/ 23880 h 23880"/>
              </a:gdLst>
              <a:ahLst/>
              <a:cxnLst/>
              <a:rect l="T0" t="T1" r="T2" b="T3"/>
              <a:pathLst>
                <a:path w="22712" h="23880">
                  <a:moveTo>
                    <a:pt x="11356" y="0"/>
                  </a:moveTo>
                  <a:lnTo>
                    <a:pt x="14693" y="7110"/>
                  </a:lnTo>
                  <a:lnTo>
                    <a:pt x="22156" y="8250"/>
                  </a:lnTo>
                  <a:lnTo>
                    <a:pt x="16756" y="13785"/>
                  </a:lnTo>
                  <a:lnTo>
                    <a:pt x="18031" y="21600"/>
                  </a:lnTo>
                  <a:lnTo>
                    <a:pt x="11356" y="17910"/>
                  </a:lnTo>
                  <a:lnTo>
                    <a:pt x="4681" y="21600"/>
                  </a:lnTo>
                  <a:lnTo>
                    <a:pt x="5956" y="13785"/>
                  </a:lnTo>
                  <a:lnTo>
                    <a:pt x="556" y="8250"/>
                  </a:lnTo>
                  <a:lnTo>
                    <a:pt x="8019" y="7110"/>
                  </a:lnTo>
                  <a:lnTo>
                    <a:pt x="11356" y="0"/>
                  </a:lnTo>
                  <a:close/>
                  <a:moveTo>
                    <a:pt x="11356" y="0"/>
                  </a:moveTo>
                </a:path>
              </a:pathLst>
            </a:custGeom>
            <a:solidFill>
              <a:srgbClr val="FF1C2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04804" name="Group 10"/>
          <p:cNvGrpSpPr>
            <a:grpSpLocks/>
          </p:cNvGrpSpPr>
          <p:nvPr/>
        </p:nvGrpSpPr>
        <p:grpSpPr bwMode="auto">
          <a:xfrm>
            <a:off x="5348288" y="1169988"/>
            <a:ext cx="2190750" cy="2035175"/>
            <a:chOff x="0" y="0"/>
            <a:chExt cx="1962" cy="1824"/>
          </a:xfrm>
        </p:grpSpPr>
        <p:sp>
          <p:nvSpPr>
            <p:cNvPr id="204841" name="Line 11"/>
            <p:cNvSpPr>
              <a:spLocks noChangeShapeType="1"/>
            </p:cNvSpPr>
            <p:nvPr/>
          </p:nvSpPr>
          <p:spPr bwMode="auto">
            <a:xfrm flipH="1">
              <a:off x="1128" y="128"/>
              <a:ext cx="429" cy="576"/>
            </a:xfrm>
            <a:prstGeom prst="line">
              <a:avLst/>
            </a:prstGeom>
            <a:noFill/>
            <a:ln w="50800">
              <a:solidFill>
                <a:srgbClr val="5BC9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42" name="Line 12"/>
            <p:cNvSpPr>
              <a:spLocks noChangeShapeType="1"/>
            </p:cNvSpPr>
            <p:nvPr/>
          </p:nvSpPr>
          <p:spPr bwMode="auto">
            <a:xfrm rot="10800000">
              <a:off x="1232" y="1056"/>
              <a:ext cx="730" cy="352"/>
            </a:xfrm>
            <a:prstGeom prst="line">
              <a:avLst/>
            </a:prstGeom>
            <a:noFill/>
            <a:ln w="50800">
              <a:solidFill>
                <a:srgbClr val="5BC9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43" name="Line 13"/>
            <p:cNvSpPr>
              <a:spLocks noChangeShapeType="1"/>
            </p:cNvSpPr>
            <p:nvPr/>
          </p:nvSpPr>
          <p:spPr bwMode="auto">
            <a:xfrm flipH="1">
              <a:off x="1258" y="544"/>
              <a:ext cx="587" cy="288"/>
            </a:xfrm>
            <a:prstGeom prst="line">
              <a:avLst/>
            </a:prstGeom>
            <a:noFill/>
            <a:ln w="50800">
              <a:solidFill>
                <a:srgbClr val="5BC9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44" name="Line 14"/>
            <p:cNvSpPr>
              <a:spLocks noChangeShapeType="1"/>
            </p:cNvSpPr>
            <p:nvPr/>
          </p:nvSpPr>
          <p:spPr bwMode="auto">
            <a:xfrm rot="10800000">
              <a:off x="1072" y="1240"/>
              <a:ext cx="368" cy="552"/>
            </a:xfrm>
            <a:prstGeom prst="line">
              <a:avLst/>
            </a:prstGeom>
            <a:noFill/>
            <a:ln w="50800">
              <a:solidFill>
                <a:srgbClr val="5BC9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45" name="Line 15"/>
            <p:cNvSpPr>
              <a:spLocks noChangeShapeType="1"/>
            </p:cNvSpPr>
            <p:nvPr/>
          </p:nvSpPr>
          <p:spPr bwMode="auto">
            <a:xfrm rot="10800000">
              <a:off x="1248" y="928"/>
              <a:ext cx="608" cy="21"/>
            </a:xfrm>
            <a:prstGeom prst="line">
              <a:avLst/>
            </a:prstGeom>
            <a:noFill/>
            <a:ln w="50800">
              <a:solidFill>
                <a:srgbClr val="5BC9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46" name="Line 16"/>
            <p:cNvSpPr>
              <a:spLocks noChangeShapeType="1"/>
            </p:cNvSpPr>
            <p:nvPr/>
          </p:nvSpPr>
          <p:spPr bwMode="auto">
            <a:xfrm flipH="1">
              <a:off x="266" y="1221"/>
              <a:ext cx="462" cy="528"/>
            </a:xfrm>
            <a:prstGeom prst="line">
              <a:avLst/>
            </a:prstGeom>
            <a:noFill/>
            <a:ln w="50800">
              <a:solidFill>
                <a:srgbClr val="5BC9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47" name="Line 17"/>
            <p:cNvSpPr>
              <a:spLocks noChangeShapeType="1"/>
            </p:cNvSpPr>
            <p:nvPr/>
          </p:nvSpPr>
          <p:spPr bwMode="auto">
            <a:xfrm flipH="1">
              <a:off x="810" y="1221"/>
              <a:ext cx="94" cy="603"/>
            </a:xfrm>
            <a:prstGeom prst="line">
              <a:avLst/>
            </a:prstGeom>
            <a:noFill/>
            <a:ln w="50800">
              <a:solidFill>
                <a:srgbClr val="5BC9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48" name="Line 18"/>
            <p:cNvSpPr>
              <a:spLocks noChangeShapeType="1"/>
            </p:cNvSpPr>
            <p:nvPr/>
          </p:nvSpPr>
          <p:spPr bwMode="auto">
            <a:xfrm flipH="1">
              <a:off x="32" y="1069"/>
              <a:ext cx="632" cy="211"/>
            </a:xfrm>
            <a:prstGeom prst="line">
              <a:avLst/>
            </a:prstGeom>
            <a:noFill/>
            <a:ln w="50800">
              <a:solidFill>
                <a:srgbClr val="5BC9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49" name="Line 19"/>
            <p:cNvSpPr>
              <a:spLocks noChangeShapeType="1"/>
            </p:cNvSpPr>
            <p:nvPr/>
          </p:nvSpPr>
          <p:spPr bwMode="auto">
            <a:xfrm rot="10800000">
              <a:off x="0" y="864"/>
              <a:ext cx="608" cy="32"/>
            </a:xfrm>
            <a:prstGeom prst="line">
              <a:avLst/>
            </a:prstGeom>
            <a:noFill/>
            <a:ln w="50800">
              <a:solidFill>
                <a:srgbClr val="5BC9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50" name="Line 20"/>
            <p:cNvSpPr>
              <a:spLocks noChangeShapeType="1"/>
            </p:cNvSpPr>
            <p:nvPr/>
          </p:nvSpPr>
          <p:spPr bwMode="auto">
            <a:xfrm rot="10800000">
              <a:off x="106" y="416"/>
              <a:ext cx="566" cy="341"/>
            </a:xfrm>
            <a:prstGeom prst="line">
              <a:avLst/>
            </a:prstGeom>
            <a:noFill/>
            <a:ln w="50800">
              <a:solidFill>
                <a:srgbClr val="5BC9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51" name="Line 21"/>
            <p:cNvSpPr>
              <a:spLocks noChangeShapeType="1"/>
            </p:cNvSpPr>
            <p:nvPr/>
          </p:nvSpPr>
          <p:spPr bwMode="auto">
            <a:xfrm>
              <a:off x="426" y="106"/>
              <a:ext cx="349" cy="550"/>
            </a:xfrm>
            <a:prstGeom prst="line">
              <a:avLst/>
            </a:prstGeom>
            <a:noFill/>
            <a:ln w="50800">
              <a:solidFill>
                <a:srgbClr val="5BC9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52" name="Line 22"/>
            <p:cNvSpPr>
              <a:spLocks noChangeShapeType="1"/>
            </p:cNvSpPr>
            <p:nvPr/>
          </p:nvSpPr>
          <p:spPr bwMode="auto">
            <a:xfrm>
              <a:off x="874" y="0"/>
              <a:ext cx="77" cy="656"/>
            </a:xfrm>
            <a:prstGeom prst="line">
              <a:avLst/>
            </a:prstGeom>
            <a:noFill/>
            <a:ln w="50800">
              <a:solidFill>
                <a:srgbClr val="5BC9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805" name="Rectangle 36"/>
          <p:cNvSpPr>
            <a:spLocks/>
          </p:cNvSpPr>
          <p:nvPr/>
        </p:nvSpPr>
        <p:spPr bwMode="auto">
          <a:xfrm>
            <a:off x="2014538" y="411163"/>
            <a:ext cx="11985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 sz="2800">
                <a:solidFill>
                  <a:srgbClr val="FFFFFF"/>
                </a:solidFill>
                <a:latin typeface="Gill Sans" charset="0"/>
                <a:sym typeface="Gill Sans" charset="0"/>
              </a:rPr>
              <a:t>Image 1</a:t>
            </a:r>
          </a:p>
        </p:txBody>
      </p:sp>
      <p:sp>
        <p:nvSpPr>
          <p:cNvPr id="204806" name="Rectangle 37"/>
          <p:cNvSpPr>
            <a:spLocks/>
          </p:cNvSpPr>
          <p:nvPr/>
        </p:nvSpPr>
        <p:spPr bwMode="auto">
          <a:xfrm>
            <a:off x="4730750" y="411163"/>
            <a:ext cx="324961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 sz="2800">
                <a:solidFill>
                  <a:srgbClr val="FFFFFF"/>
                </a:solidFill>
                <a:latin typeface="Gill Sans" charset="0"/>
                <a:sym typeface="Gill Sans" charset="0"/>
              </a:rPr>
              <a:t>Image 2 (+ 5 minutes)</a:t>
            </a: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3036888" y="3652838"/>
            <a:ext cx="2892425" cy="3151187"/>
            <a:chOff x="0" y="0"/>
            <a:chExt cx="2592" cy="2824"/>
          </a:xfrm>
        </p:grpSpPr>
        <p:sp>
          <p:nvSpPr>
            <p:cNvPr id="204837" name="Rectangle 39"/>
            <p:cNvSpPr>
              <a:spLocks/>
            </p:cNvSpPr>
            <p:nvPr/>
          </p:nvSpPr>
          <p:spPr bwMode="auto">
            <a:xfrm>
              <a:off x="0" y="440"/>
              <a:ext cx="2592" cy="2384"/>
            </a:xfrm>
            <a:prstGeom prst="rect">
              <a:avLst/>
            </a:prstGeom>
            <a:solidFill>
              <a:srgbClr val="848484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4838" name="AutoShape 40"/>
            <p:cNvSpPr>
              <a:spLocks/>
            </p:cNvSpPr>
            <p:nvPr/>
          </p:nvSpPr>
          <p:spPr bwMode="auto">
            <a:xfrm>
              <a:off x="2024" y="1792"/>
              <a:ext cx="296" cy="296"/>
            </a:xfrm>
            <a:custGeom>
              <a:avLst/>
              <a:gdLst>
                <a:gd name="T0" fmla="*/ 0 w 22712"/>
                <a:gd name="T1" fmla="*/ 0 h 23880"/>
                <a:gd name="T2" fmla="*/ 22712 w 22712"/>
                <a:gd name="T3" fmla="*/ 23880 h 23880"/>
              </a:gdLst>
              <a:ahLst/>
              <a:cxnLst/>
              <a:rect l="T0" t="T1" r="T2" b="T3"/>
              <a:pathLst>
                <a:path w="22712" h="23880">
                  <a:moveTo>
                    <a:pt x="11356" y="0"/>
                  </a:moveTo>
                  <a:lnTo>
                    <a:pt x="14693" y="7110"/>
                  </a:lnTo>
                  <a:lnTo>
                    <a:pt x="22156" y="8250"/>
                  </a:lnTo>
                  <a:lnTo>
                    <a:pt x="16756" y="13785"/>
                  </a:lnTo>
                  <a:lnTo>
                    <a:pt x="18031" y="21600"/>
                  </a:lnTo>
                  <a:lnTo>
                    <a:pt x="11356" y="17910"/>
                  </a:lnTo>
                  <a:lnTo>
                    <a:pt x="4681" y="21600"/>
                  </a:lnTo>
                  <a:lnTo>
                    <a:pt x="5956" y="13785"/>
                  </a:lnTo>
                  <a:lnTo>
                    <a:pt x="556" y="8250"/>
                  </a:lnTo>
                  <a:lnTo>
                    <a:pt x="8019" y="7110"/>
                  </a:lnTo>
                  <a:lnTo>
                    <a:pt x="11356" y="0"/>
                  </a:lnTo>
                  <a:close/>
                  <a:moveTo>
                    <a:pt x="11356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4839" name="AutoShape 41"/>
            <p:cNvSpPr>
              <a:spLocks/>
            </p:cNvSpPr>
            <p:nvPr/>
          </p:nvSpPr>
          <p:spPr bwMode="auto">
            <a:xfrm rot="-1200000">
              <a:off x="2064" y="1632"/>
              <a:ext cx="296" cy="296"/>
            </a:xfrm>
            <a:custGeom>
              <a:avLst/>
              <a:gdLst>
                <a:gd name="T0" fmla="*/ 0 w 22712"/>
                <a:gd name="T1" fmla="*/ 0 h 23880"/>
                <a:gd name="T2" fmla="*/ 22712 w 22712"/>
                <a:gd name="T3" fmla="*/ 23880 h 23880"/>
              </a:gdLst>
              <a:ahLst/>
              <a:cxnLst/>
              <a:rect l="T0" t="T1" r="T2" b="T3"/>
              <a:pathLst>
                <a:path w="22712" h="23880">
                  <a:moveTo>
                    <a:pt x="11356" y="0"/>
                  </a:moveTo>
                  <a:lnTo>
                    <a:pt x="14693" y="7110"/>
                  </a:lnTo>
                  <a:lnTo>
                    <a:pt x="22156" y="8250"/>
                  </a:lnTo>
                  <a:lnTo>
                    <a:pt x="16756" y="13785"/>
                  </a:lnTo>
                  <a:lnTo>
                    <a:pt x="18031" y="21600"/>
                  </a:lnTo>
                  <a:lnTo>
                    <a:pt x="11356" y="17910"/>
                  </a:lnTo>
                  <a:lnTo>
                    <a:pt x="4681" y="21600"/>
                  </a:lnTo>
                  <a:lnTo>
                    <a:pt x="5956" y="13785"/>
                  </a:lnTo>
                  <a:lnTo>
                    <a:pt x="556" y="8250"/>
                  </a:lnTo>
                  <a:lnTo>
                    <a:pt x="8019" y="7110"/>
                  </a:lnTo>
                  <a:lnTo>
                    <a:pt x="11356" y="0"/>
                  </a:lnTo>
                  <a:close/>
                  <a:moveTo>
                    <a:pt x="11356" y="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4840" name="Rectangle 42"/>
            <p:cNvSpPr>
              <a:spLocks/>
            </p:cNvSpPr>
            <p:nvPr/>
          </p:nvSpPr>
          <p:spPr bwMode="auto">
            <a:xfrm>
              <a:off x="513" y="0"/>
              <a:ext cx="156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642938" eaLnBrk="1" hangingPunct="1"/>
              <a:r>
                <a:rPr lang="en-US" sz="2800">
                  <a:solidFill>
                    <a:srgbClr val="FFFFFF"/>
                  </a:solidFill>
                  <a:latin typeface="Gill Sans" charset="0"/>
                  <a:sym typeface="Gill Sans" charset="0"/>
                </a:rPr>
                <a:t>Subtraction</a:t>
              </a:r>
            </a:p>
          </p:txBody>
        </p:sp>
      </p:grpSp>
      <p:sp>
        <p:nvSpPr>
          <p:cNvPr id="204808" name="Rectangle 43"/>
          <p:cNvSpPr>
            <a:spLocks/>
          </p:cNvSpPr>
          <p:nvPr/>
        </p:nvSpPr>
        <p:spPr bwMode="auto">
          <a:xfrm>
            <a:off x="2124363" y="85440"/>
            <a:ext cx="50915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642938" eaLnBrk="1" hangingPunct="1"/>
            <a:r>
              <a:rPr lang="en-US" sz="3000" baseline="0" dirty="0">
                <a:solidFill>
                  <a:srgbClr val="F3FF3C"/>
                </a:solidFill>
                <a:latin typeface="+mj-lt"/>
                <a:sym typeface="Mistral" charset="0"/>
              </a:rPr>
              <a:t>Angular Differential Imaging</a:t>
            </a:r>
          </a:p>
        </p:txBody>
      </p:sp>
      <p:grpSp>
        <p:nvGrpSpPr>
          <p:cNvPr id="204809" name="Group 54"/>
          <p:cNvGrpSpPr>
            <a:grpSpLocks/>
          </p:cNvGrpSpPr>
          <p:nvPr/>
        </p:nvGrpSpPr>
        <p:grpSpPr bwMode="auto">
          <a:xfrm>
            <a:off x="1169988" y="938213"/>
            <a:ext cx="2892425" cy="2660650"/>
            <a:chOff x="737" y="591"/>
            <a:chExt cx="1822" cy="1676"/>
          </a:xfrm>
        </p:grpSpPr>
        <p:sp>
          <p:nvSpPr>
            <p:cNvPr id="204816" name="Rectangle 2"/>
            <p:cNvSpPr>
              <a:spLocks/>
            </p:cNvSpPr>
            <p:nvPr/>
          </p:nvSpPr>
          <p:spPr bwMode="auto">
            <a:xfrm>
              <a:off x="737" y="591"/>
              <a:ext cx="1822" cy="167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04817" name="Group 4"/>
            <p:cNvGrpSpPr>
              <a:grpSpLocks/>
            </p:cNvGrpSpPr>
            <p:nvPr/>
          </p:nvGrpSpPr>
          <p:grpSpPr bwMode="auto">
            <a:xfrm>
              <a:off x="1496" y="1305"/>
              <a:ext cx="895" cy="534"/>
              <a:chOff x="0" y="0"/>
              <a:chExt cx="1272" cy="760"/>
            </a:xfrm>
          </p:grpSpPr>
          <p:sp>
            <p:nvSpPr>
              <p:cNvPr id="204835" name="AutoShape 5"/>
              <p:cNvSpPr>
                <a:spLocks/>
              </p:cNvSpPr>
              <p:nvPr/>
            </p:nvSpPr>
            <p:spPr bwMode="auto">
              <a:xfrm>
                <a:off x="0" y="0"/>
                <a:ext cx="488" cy="472"/>
              </a:xfrm>
              <a:custGeom>
                <a:avLst/>
                <a:gdLst>
                  <a:gd name="T0" fmla="*/ 0 w 22712"/>
                  <a:gd name="T1" fmla="*/ 0 h 23880"/>
                  <a:gd name="T2" fmla="*/ 22712 w 22712"/>
                  <a:gd name="T3" fmla="*/ 23880 h 23880"/>
                </a:gdLst>
                <a:ahLst/>
                <a:cxnLst/>
                <a:rect l="T0" t="T1" r="T2" b="T3"/>
                <a:pathLst>
                  <a:path w="22712" h="23880">
                    <a:moveTo>
                      <a:pt x="11356" y="0"/>
                    </a:moveTo>
                    <a:lnTo>
                      <a:pt x="14693" y="7110"/>
                    </a:lnTo>
                    <a:lnTo>
                      <a:pt x="22156" y="8250"/>
                    </a:lnTo>
                    <a:lnTo>
                      <a:pt x="16756" y="13785"/>
                    </a:lnTo>
                    <a:lnTo>
                      <a:pt x="18031" y="21600"/>
                    </a:lnTo>
                    <a:lnTo>
                      <a:pt x="11356" y="17910"/>
                    </a:lnTo>
                    <a:lnTo>
                      <a:pt x="4681" y="21600"/>
                    </a:lnTo>
                    <a:lnTo>
                      <a:pt x="5956" y="13785"/>
                    </a:lnTo>
                    <a:lnTo>
                      <a:pt x="556" y="8250"/>
                    </a:lnTo>
                    <a:lnTo>
                      <a:pt x="8019" y="7110"/>
                    </a:lnTo>
                    <a:lnTo>
                      <a:pt x="11356" y="0"/>
                    </a:lnTo>
                    <a:close/>
                    <a:moveTo>
                      <a:pt x="11356" y="0"/>
                    </a:moveTo>
                  </a:path>
                </a:pathLst>
              </a:custGeom>
              <a:solidFill>
                <a:srgbClr val="5BC9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36" name="AutoShape 6"/>
              <p:cNvSpPr>
                <a:spLocks/>
              </p:cNvSpPr>
              <p:nvPr/>
            </p:nvSpPr>
            <p:spPr bwMode="auto">
              <a:xfrm>
                <a:off x="976" y="464"/>
                <a:ext cx="296" cy="296"/>
              </a:xfrm>
              <a:custGeom>
                <a:avLst/>
                <a:gdLst>
                  <a:gd name="T0" fmla="*/ 0 w 22712"/>
                  <a:gd name="T1" fmla="*/ 0 h 23880"/>
                  <a:gd name="T2" fmla="*/ 22712 w 22712"/>
                  <a:gd name="T3" fmla="*/ 23880 h 23880"/>
                </a:gdLst>
                <a:ahLst/>
                <a:cxnLst/>
                <a:rect l="T0" t="T1" r="T2" b="T3"/>
                <a:pathLst>
                  <a:path w="22712" h="23880">
                    <a:moveTo>
                      <a:pt x="11356" y="0"/>
                    </a:moveTo>
                    <a:lnTo>
                      <a:pt x="14693" y="7110"/>
                    </a:lnTo>
                    <a:lnTo>
                      <a:pt x="22156" y="8250"/>
                    </a:lnTo>
                    <a:lnTo>
                      <a:pt x="16756" y="13785"/>
                    </a:lnTo>
                    <a:lnTo>
                      <a:pt x="18031" y="21600"/>
                    </a:lnTo>
                    <a:lnTo>
                      <a:pt x="11356" y="17910"/>
                    </a:lnTo>
                    <a:lnTo>
                      <a:pt x="4681" y="21600"/>
                    </a:lnTo>
                    <a:lnTo>
                      <a:pt x="5956" y="13785"/>
                    </a:lnTo>
                    <a:lnTo>
                      <a:pt x="556" y="8250"/>
                    </a:lnTo>
                    <a:lnTo>
                      <a:pt x="8019" y="7110"/>
                    </a:lnTo>
                    <a:lnTo>
                      <a:pt x="11356" y="0"/>
                    </a:lnTo>
                    <a:close/>
                    <a:moveTo>
                      <a:pt x="11356" y="0"/>
                    </a:moveTo>
                  </a:path>
                </a:pathLst>
              </a:custGeom>
              <a:solidFill>
                <a:srgbClr val="FF1C2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04818" name="Line 24"/>
            <p:cNvSpPr>
              <a:spLocks noChangeShapeType="1"/>
            </p:cNvSpPr>
            <p:nvPr/>
          </p:nvSpPr>
          <p:spPr bwMode="auto">
            <a:xfrm flipH="1">
              <a:off x="1794" y="900"/>
              <a:ext cx="302" cy="405"/>
            </a:xfrm>
            <a:prstGeom prst="line">
              <a:avLst/>
            </a:prstGeom>
            <a:noFill/>
            <a:ln w="50800">
              <a:solidFill>
                <a:srgbClr val="5BC9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19" name="Line 25"/>
            <p:cNvSpPr>
              <a:spLocks noChangeShapeType="1"/>
            </p:cNvSpPr>
            <p:nvPr/>
          </p:nvSpPr>
          <p:spPr bwMode="auto">
            <a:xfrm rot="10800000">
              <a:off x="1868" y="1553"/>
              <a:ext cx="513" cy="247"/>
            </a:xfrm>
            <a:prstGeom prst="line">
              <a:avLst/>
            </a:prstGeom>
            <a:noFill/>
            <a:ln w="50800">
              <a:solidFill>
                <a:srgbClr val="5BC9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20" name="Line 26"/>
            <p:cNvSpPr>
              <a:spLocks noChangeShapeType="1"/>
            </p:cNvSpPr>
            <p:nvPr/>
          </p:nvSpPr>
          <p:spPr bwMode="auto">
            <a:xfrm flipH="1">
              <a:off x="1886" y="1193"/>
              <a:ext cx="413" cy="202"/>
            </a:xfrm>
            <a:prstGeom prst="line">
              <a:avLst/>
            </a:prstGeom>
            <a:noFill/>
            <a:ln w="50800">
              <a:solidFill>
                <a:srgbClr val="5BC9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21" name="Line 27"/>
            <p:cNvSpPr>
              <a:spLocks noChangeShapeType="1"/>
            </p:cNvSpPr>
            <p:nvPr/>
          </p:nvSpPr>
          <p:spPr bwMode="auto">
            <a:xfrm rot="10800000">
              <a:off x="1755" y="1682"/>
              <a:ext cx="259" cy="388"/>
            </a:xfrm>
            <a:prstGeom prst="line">
              <a:avLst/>
            </a:prstGeom>
            <a:noFill/>
            <a:ln w="50800">
              <a:solidFill>
                <a:srgbClr val="5BC9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22" name="Line 28"/>
            <p:cNvSpPr>
              <a:spLocks noChangeShapeType="1"/>
            </p:cNvSpPr>
            <p:nvPr/>
          </p:nvSpPr>
          <p:spPr bwMode="auto">
            <a:xfrm rot="10800000">
              <a:off x="1879" y="1463"/>
              <a:ext cx="427" cy="15"/>
            </a:xfrm>
            <a:prstGeom prst="line">
              <a:avLst/>
            </a:prstGeom>
            <a:noFill/>
            <a:ln w="50800">
              <a:solidFill>
                <a:srgbClr val="5BC9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23" name="Line 29"/>
            <p:cNvSpPr>
              <a:spLocks noChangeShapeType="1"/>
            </p:cNvSpPr>
            <p:nvPr/>
          </p:nvSpPr>
          <p:spPr bwMode="auto">
            <a:xfrm flipH="1">
              <a:off x="1188" y="1669"/>
              <a:ext cx="325" cy="371"/>
            </a:xfrm>
            <a:prstGeom prst="line">
              <a:avLst/>
            </a:prstGeom>
            <a:noFill/>
            <a:ln w="50800">
              <a:solidFill>
                <a:srgbClr val="5BC9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24" name="Line 30"/>
            <p:cNvSpPr>
              <a:spLocks noChangeShapeType="1"/>
            </p:cNvSpPr>
            <p:nvPr/>
          </p:nvSpPr>
          <p:spPr bwMode="auto">
            <a:xfrm flipH="1">
              <a:off x="1571" y="1669"/>
              <a:ext cx="66" cy="424"/>
            </a:xfrm>
            <a:prstGeom prst="line">
              <a:avLst/>
            </a:prstGeom>
            <a:noFill/>
            <a:ln w="50800">
              <a:solidFill>
                <a:srgbClr val="5BC9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25" name="Line 31"/>
            <p:cNvSpPr>
              <a:spLocks noChangeShapeType="1"/>
            </p:cNvSpPr>
            <p:nvPr/>
          </p:nvSpPr>
          <p:spPr bwMode="auto">
            <a:xfrm flipH="1">
              <a:off x="1024" y="1562"/>
              <a:ext cx="444" cy="148"/>
            </a:xfrm>
            <a:prstGeom prst="line">
              <a:avLst/>
            </a:prstGeom>
            <a:noFill/>
            <a:ln w="50800">
              <a:solidFill>
                <a:srgbClr val="5BC9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26" name="Line 32"/>
            <p:cNvSpPr>
              <a:spLocks noChangeShapeType="1"/>
            </p:cNvSpPr>
            <p:nvPr/>
          </p:nvSpPr>
          <p:spPr bwMode="auto">
            <a:xfrm rot="10800000">
              <a:off x="1001" y="1418"/>
              <a:ext cx="428" cy="22"/>
            </a:xfrm>
            <a:prstGeom prst="line">
              <a:avLst/>
            </a:prstGeom>
            <a:noFill/>
            <a:ln w="50800">
              <a:solidFill>
                <a:srgbClr val="5BC9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27" name="Line 33"/>
            <p:cNvSpPr>
              <a:spLocks noChangeShapeType="1"/>
            </p:cNvSpPr>
            <p:nvPr/>
          </p:nvSpPr>
          <p:spPr bwMode="auto">
            <a:xfrm rot="10800000">
              <a:off x="1076" y="1103"/>
              <a:ext cx="398" cy="239"/>
            </a:xfrm>
            <a:prstGeom prst="line">
              <a:avLst/>
            </a:prstGeom>
            <a:noFill/>
            <a:ln w="50800">
              <a:solidFill>
                <a:srgbClr val="5BC9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28" name="Line 34"/>
            <p:cNvSpPr>
              <a:spLocks noChangeShapeType="1"/>
            </p:cNvSpPr>
            <p:nvPr/>
          </p:nvSpPr>
          <p:spPr bwMode="auto">
            <a:xfrm>
              <a:off x="1301" y="885"/>
              <a:ext cx="245" cy="386"/>
            </a:xfrm>
            <a:prstGeom prst="line">
              <a:avLst/>
            </a:prstGeom>
            <a:noFill/>
            <a:ln w="50800">
              <a:solidFill>
                <a:srgbClr val="5BC9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29" name="Line 35"/>
            <p:cNvSpPr>
              <a:spLocks noChangeShapeType="1"/>
            </p:cNvSpPr>
            <p:nvPr/>
          </p:nvSpPr>
          <p:spPr bwMode="auto">
            <a:xfrm>
              <a:off x="1616" y="810"/>
              <a:ext cx="54" cy="461"/>
            </a:xfrm>
            <a:prstGeom prst="line">
              <a:avLst/>
            </a:prstGeom>
            <a:noFill/>
            <a:ln w="50800">
              <a:solidFill>
                <a:srgbClr val="5BC9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30" name="Line 44"/>
            <p:cNvSpPr>
              <a:spLocks noChangeShapeType="1"/>
            </p:cNvSpPr>
            <p:nvPr/>
          </p:nvSpPr>
          <p:spPr bwMode="auto">
            <a:xfrm flipH="1">
              <a:off x="1733" y="1008"/>
              <a:ext cx="43" cy="242"/>
            </a:xfrm>
            <a:prstGeom prst="line">
              <a:avLst/>
            </a:prstGeom>
            <a:noFill/>
            <a:ln w="508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31" name="Line 45"/>
            <p:cNvSpPr>
              <a:spLocks noChangeShapeType="1"/>
            </p:cNvSpPr>
            <p:nvPr/>
          </p:nvSpPr>
          <p:spPr bwMode="auto">
            <a:xfrm flipH="1">
              <a:off x="1392" y="1872"/>
              <a:ext cx="91" cy="240"/>
            </a:xfrm>
            <a:prstGeom prst="line">
              <a:avLst/>
            </a:prstGeom>
            <a:noFill/>
            <a:ln w="508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32" name="Line 46"/>
            <p:cNvSpPr>
              <a:spLocks noChangeShapeType="1"/>
            </p:cNvSpPr>
            <p:nvPr/>
          </p:nvSpPr>
          <p:spPr bwMode="auto">
            <a:xfrm>
              <a:off x="1872" y="1680"/>
              <a:ext cx="144" cy="144"/>
            </a:xfrm>
            <a:prstGeom prst="line">
              <a:avLst/>
            </a:prstGeom>
            <a:noFill/>
            <a:ln w="508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33" name="Line 47"/>
            <p:cNvSpPr>
              <a:spLocks noChangeShapeType="1"/>
            </p:cNvSpPr>
            <p:nvPr/>
          </p:nvSpPr>
          <p:spPr bwMode="auto">
            <a:xfrm>
              <a:off x="1248" y="1056"/>
              <a:ext cx="144" cy="144"/>
            </a:xfrm>
            <a:prstGeom prst="line">
              <a:avLst/>
            </a:prstGeom>
            <a:noFill/>
            <a:ln w="508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34" name="Line 48"/>
            <p:cNvSpPr>
              <a:spLocks noChangeShapeType="1"/>
            </p:cNvSpPr>
            <p:nvPr/>
          </p:nvSpPr>
          <p:spPr bwMode="auto">
            <a:xfrm flipV="1">
              <a:off x="1344" y="1488"/>
              <a:ext cx="192" cy="48"/>
            </a:xfrm>
            <a:prstGeom prst="line">
              <a:avLst/>
            </a:prstGeom>
            <a:noFill/>
            <a:ln w="508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810" name="Line 49"/>
          <p:cNvSpPr>
            <a:spLocks noChangeShapeType="1"/>
          </p:cNvSpPr>
          <p:nvPr/>
        </p:nvSpPr>
        <p:spPr bwMode="auto">
          <a:xfrm flipH="1">
            <a:off x="6523038" y="1457325"/>
            <a:ext cx="68262" cy="384175"/>
          </a:xfrm>
          <a:prstGeom prst="line">
            <a:avLst/>
          </a:prstGeom>
          <a:noFill/>
          <a:ln w="508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11" name="Line 50"/>
          <p:cNvSpPr>
            <a:spLocks noChangeShapeType="1"/>
          </p:cNvSpPr>
          <p:nvPr/>
        </p:nvSpPr>
        <p:spPr bwMode="auto">
          <a:xfrm flipH="1">
            <a:off x="5981700" y="2828925"/>
            <a:ext cx="144463" cy="381000"/>
          </a:xfrm>
          <a:prstGeom prst="line">
            <a:avLst/>
          </a:prstGeom>
          <a:noFill/>
          <a:ln w="508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12" name="Line 51"/>
          <p:cNvSpPr>
            <a:spLocks noChangeShapeType="1"/>
          </p:cNvSpPr>
          <p:nvPr/>
        </p:nvSpPr>
        <p:spPr bwMode="auto">
          <a:xfrm>
            <a:off x="6743700" y="2524125"/>
            <a:ext cx="228600" cy="228600"/>
          </a:xfrm>
          <a:prstGeom prst="line">
            <a:avLst/>
          </a:prstGeom>
          <a:noFill/>
          <a:ln w="508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13" name="Line 52"/>
          <p:cNvSpPr>
            <a:spLocks noChangeShapeType="1"/>
          </p:cNvSpPr>
          <p:nvPr/>
        </p:nvSpPr>
        <p:spPr bwMode="auto">
          <a:xfrm>
            <a:off x="5753100" y="1533525"/>
            <a:ext cx="228600" cy="228600"/>
          </a:xfrm>
          <a:prstGeom prst="line">
            <a:avLst/>
          </a:prstGeom>
          <a:noFill/>
          <a:ln w="508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14" name="Line 53"/>
          <p:cNvSpPr>
            <a:spLocks noChangeShapeType="1"/>
          </p:cNvSpPr>
          <p:nvPr/>
        </p:nvSpPr>
        <p:spPr bwMode="auto">
          <a:xfrm flipV="1">
            <a:off x="5905500" y="2219325"/>
            <a:ext cx="304800" cy="76200"/>
          </a:xfrm>
          <a:prstGeom prst="line">
            <a:avLst/>
          </a:prstGeom>
          <a:noFill/>
          <a:ln w="508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15" name="TextBox 53"/>
          <p:cNvSpPr txBox="1">
            <a:spLocks noChangeArrowheads="1"/>
          </p:cNvSpPr>
          <p:nvPr/>
        </p:nvSpPr>
        <p:spPr bwMode="auto">
          <a:xfrm>
            <a:off x="381000" y="5562600"/>
            <a:ext cx="2347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Marois et al 2006</a:t>
            </a:r>
          </a:p>
        </p:txBody>
      </p:sp>
    </p:spTree>
    <p:extLst>
      <p:ext uri="{BB962C8B-B14F-4D97-AF65-F5344CB8AC3E}">
        <p14:creationId xmlns:p14="http://schemas.microsoft.com/office/powerpoint/2010/main" val="3086982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95716" presetClass="entr" presetSubtype="21174175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26988"/>
            <a:ext cx="335756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">
            <a:off x="5143500" y="26988"/>
            <a:ext cx="3357563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Rectangle 4"/>
          <p:cNvSpPr>
            <a:spLocks/>
          </p:cNvSpPr>
          <p:nvPr/>
        </p:nvSpPr>
        <p:spPr bwMode="auto">
          <a:xfrm>
            <a:off x="4420632" y="1397993"/>
            <a:ext cx="29956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 sz="4000" baseline="0" dirty="0">
                <a:solidFill>
                  <a:srgbClr val="FFFFFF"/>
                </a:solidFill>
                <a:latin typeface="Gill Sans" charset="0"/>
                <a:sym typeface="Gill Sans" charset="0"/>
              </a:rPr>
              <a:t>+</a:t>
            </a:r>
            <a:endParaRPr lang="en-US" sz="2800" baseline="0" dirty="0">
              <a:solidFill>
                <a:srgbClr val="FFFFFF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2089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465513"/>
            <a:ext cx="335756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2" name="Rectangle 6"/>
          <p:cNvSpPr>
            <a:spLocks/>
          </p:cNvSpPr>
          <p:nvPr/>
        </p:nvSpPr>
        <p:spPr bwMode="auto">
          <a:xfrm>
            <a:off x="8671163" y="1397993"/>
            <a:ext cx="29956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 sz="4000" baseline="0" dirty="0">
                <a:solidFill>
                  <a:srgbClr val="FFFFFF"/>
                </a:solidFill>
                <a:latin typeface="Gill Sans" charset="0"/>
                <a:sym typeface="Gill Sans" charset="0"/>
              </a:rPr>
              <a:t>=</a:t>
            </a:r>
            <a:endParaRPr lang="en-US" sz="2800" baseline="0" dirty="0">
              <a:solidFill>
                <a:srgbClr val="FFFFFF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82834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processing to suppress light from host star </a:t>
            </a:r>
          </a:p>
        </p:txBody>
      </p:sp>
      <p:pic>
        <p:nvPicPr>
          <p:cNvPr id="4" name="mov05-HR8799e-PR-adi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73538"/>
            <a:ext cx="9144000" cy="36433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0637" y="5969000"/>
            <a:ext cx="1902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err="1">
                <a:latin typeface="+mj-lt"/>
              </a:rPr>
              <a:t>Marois</a:t>
            </a:r>
            <a:r>
              <a:rPr lang="en-US" baseline="0" dirty="0">
                <a:latin typeface="+mj-lt"/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3177156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DDBCC-60C1-5543-92C9-FB1637C6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From Olivier Guyon’s Annual Reviews paper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A8414B-38EA-EF4D-9FFC-E8CA7AF38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76679"/>
            <a:ext cx="6197600" cy="5297223"/>
          </a:xfrm>
        </p:spPr>
      </p:pic>
    </p:spTree>
    <p:extLst>
      <p:ext uri="{BB962C8B-B14F-4D97-AF65-F5344CB8AC3E}">
        <p14:creationId xmlns:p14="http://schemas.microsoft.com/office/powerpoint/2010/main" val="214239150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Coronagraphs</a:t>
            </a:r>
          </a:p>
        </p:txBody>
      </p:sp>
      <p:sp>
        <p:nvSpPr>
          <p:cNvPr id="137219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258619" y="1752599"/>
            <a:ext cx="3810000" cy="4493491"/>
          </a:xfrm>
        </p:spPr>
        <p:txBody>
          <a:bodyPr/>
          <a:lstStyle/>
          <a:p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Invented by Bernard </a:t>
            </a:r>
            <a:r>
              <a:rPr lang="en-US" dirty="0" err="1">
                <a:latin typeface="+mj-lt"/>
                <a:ea typeface="ＭＳ Ｐゴシック" charset="0"/>
                <a:cs typeface="ＭＳ Ｐゴシック" charset="0"/>
              </a:rPr>
              <a:t>Lyot</a:t>
            </a:r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 in 1930 for studying the </a:t>
            </a:r>
            <a:r>
              <a:rPr lang="en-US" dirty="0">
                <a:solidFill>
                  <a:schemeClr val="accent2"/>
                </a:solidFill>
                <a:latin typeface="+mj-lt"/>
                <a:ea typeface="ＭＳ Ｐゴシック" charset="0"/>
                <a:cs typeface="ＭＳ Ｐゴシック" charset="0"/>
              </a:rPr>
              <a:t>corona </a:t>
            </a:r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of the sun without waiting for an eclipse</a:t>
            </a:r>
          </a:p>
          <a:p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Block the sun’s light with a circular mask in the focal plane</a:t>
            </a:r>
          </a:p>
          <a:p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Problem: diffraction from the sharp edges of the mask</a:t>
            </a:r>
          </a:p>
        </p:txBody>
      </p:sp>
      <p:pic>
        <p:nvPicPr>
          <p:cNvPr id="3" name="Picture 2" descr="hao_slide_Coron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37" y="1766453"/>
            <a:ext cx="3988926" cy="374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253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Cartoon of </a:t>
            </a:r>
            <a:r>
              <a:rPr lang="en-US" dirty="0" err="1"/>
              <a:t>Lyot</a:t>
            </a:r>
            <a:r>
              <a:rPr lang="en-US" dirty="0"/>
              <a:t> Coronagraph</a:t>
            </a:r>
          </a:p>
        </p:txBody>
      </p:sp>
      <p:pic>
        <p:nvPicPr>
          <p:cNvPr id="6" name="Picture 5" descr="CIAO_inf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19" y="1316182"/>
            <a:ext cx="5159663" cy="50065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6091" y="6373092"/>
            <a:ext cx="2817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0" dirty="0">
                <a:latin typeface="+mj-lt"/>
              </a:rPr>
              <a:t>Credit: Subaru website</a:t>
            </a:r>
          </a:p>
        </p:txBody>
      </p:sp>
    </p:spTree>
    <p:extLst>
      <p:ext uri="{BB962C8B-B14F-4D97-AF65-F5344CB8AC3E}">
        <p14:creationId xmlns:p14="http://schemas.microsoft.com/office/powerpoint/2010/main" val="163356311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7981" y="1403927"/>
            <a:ext cx="8227291" cy="5073073"/>
          </a:xfrm>
        </p:spPr>
        <p:txBody>
          <a:bodyPr/>
          <a:lstStyle/>
          <a:p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Science parameter space for </a:t>
            </a:r>
            <a:r>
              <a:rPr lang="en-US" dirty="0" err="1">
                <a:latin typeface="+mj-lt"/>
                <a:ea typeface="ＭＳ Ｐゴシック" charset="0"/>
                <a:cs typeface="ＭＳ Ｐゴシック" charset="0"/>
              </a:rPr>
              <a:t>Exoplanet</a:t>
            </a:r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 systems</a:t>
            </a:r>
          </a:p>
          <a:p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Direct imaging of </a:t>
            </a:r>
            <a:r>
              <a:rPr lang="en-US" dirty="0" err="1">
                <a:latin typeface="+mj-lt"/>
                <a:ea typeface="ＭＳ Ｐゴシック" charset="0"/>
                <a:cs typeface="ＭＳ Ｐゴシック" charset="0"/>
              </a:rPr>
              <a:t>exoplanets</a:t>
            </a:r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 with ground-based AO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Approaches to high-contrast imaging with current telescopes: Angular Differential Imaging</a:t>
            </a:r>
          </a:p>
          <a:p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Coronagraphs to block light from host star</a:t>
            </a:r>
          </a:p>
          <a:p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Gemini Planet Imager: one example of the current state of the art</a:t>
            </a:r>
          </a:p>
          <a:p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Recent scientific results: directly imaged planets and disks</a:t>
            </a:r>
          </a:p>
        </p:txBody>
      </p:sp>
    </p:spTree>
    <p:extLst>
      <p:ext uri="{BB962C8B-B14F-4D97-AF65-F5344CB8AC3E}">
        <p14:creationId xmlns:p14="http://schemas.microsoft.com/office/powerpoint/2010/main" val="12123588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84018" y="-127000"/>
            <a:ext cx="7162800" cy="12954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How can we control diffraction?</a:t>
            </a:r>
          </a:p>
        </p:txBody>
      </p:sp>
      <p:pic>
        <p:nvPicPr>
          <p:cNvPr id="139267" name="Picture 3" descr="pup_h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4268788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4" descr="psf_h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66800"/>
            <a:ext cx="42878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9" name="Rectangle 5"/>
          <p:cNvSpPr>
            <a:spLocks noChangeArrowheads="1"/>
          </p:cNvSpPr>
          <p:nvPr/>
        </p:nvSpPr>
        <p:spPr bwMode="auto">
          <a:xfrm>
            <a:off x="1600200" y="5105400"/>
            <a:ext cx="63754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Arial" charset="0"/>
              </a:rPr>
              <a:t>PSF=|FT(A)|</a:t>
            </a:r>
            <a:r>
              <a:rPr lang="en-US" sz="3600" b="1" baseline="30000" dirty="0">
                <a:solidFill>
                  <a:schemeClr val="tx2"/>
                </a:solidFill>
                <a:latin typeface="Arial" charset="0"/>
              </a:rPr>
              <a:t>2</a:t>
            </a:r>
            <a:endParaRPr lang="en-US" sz="3600" b="1" dirty="0">
              <a:solidFill>
                <a:schemeClr val="tx2"/>
              </a:solidFill>
              <a:latin typeface="Arial" charset="0"/>
            </a:endParaRPr>
          </a:p>
        </p:txBody>
      </p:sp>
      <p:grpSp>
        <p:nvGrpSpPr>
          <p:cNvPr id="139270" name="Group 6"/>
          <p:cNvGrpSpPr>
            <a:grpSpLocks/>
          </p:cNvGrpSpPr>
          <p:nvPr/>
        </p:nvGrpSpPr>
        <p:grpSpPr bwMode="auto">
          <a:xfrm rot="5400000">
            <a:off x="1257300" y="4838700"/>
            <a:ext cx="990600" cy="609600"/>
            <a:chOff x="864" y="3312"/>
            <a:chExt cx="624" cy="384"/>
          </a:xfrm>
        </p:grpSpPr>
        <p:sp>
          <p:nvSpPr>
            <p:cNvPr id="139282" name="Line 7"/>
            <p:cNvSpPr>
              <a:spLocks noChangeShapeType="1"/>
            </p:cNvSpPr>
            <p:nvPr/>
          </p:nvSpPr>
          <p:spPr bwMode="auto">
            <a:xfrm flipH="1">
              <a:off x="864" y="3312"/>
              <a:ext cx="624" cy="0"/>
            </a:xfrm>
            <a:prstGeom prst="line">
              <a:avLst/>
            </a:prstGeom>
            <a:noFill/>
            <a:ln w="38100">
              <a:solidFill>
                <a:srgbClr val="DD1803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83" name="Line 8"/>
            <p:cNvSpPr>
              <a:spLocks noChangeShapeType="1"/>
            </p:cNvSpPr>
            <p:nvPr/>
          </p:nvSpPr>
          <p:spPr bwMode="auto">
            <a:xfrm flipH="1">
              <a:off x="864" y="3696"/>
              <a:ext cx="624" cy="0"/>
            </a:xfrm>
            <a:prstGeom prst="line">
              <a:avLst/>
            </a:prstGeom>
            <a:noFill/>
            <a:ln w="38100">
              <a:solidFill>
                <a:srgbClr val="DD1803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9271" name="Group 9"/>
          <p:cNvGrpSpPr>
            <a:grpSpLocks/>
          </p:cNvGrpSpPr>
          <p:nvPr/>
        </p:nvGrpSpPr>
        <p:grpSpPr bwMode="auto">
          <a:xfrm rot="5400000">
            <a:off x="1258888" y="5829300"/>
            <a:ext cx="990600" cy="609600"/>
            <a:chOff x="1488" y="3312"/>
            <a:chExt cx="624" cy="384"/>
          </a:xfrm>
        </p:grpSpPr>
        <p:sp>
          <p:nvSpPr>
            <p:cNvPr id="139280" name="Line 10"/>
            <p:cNvSpPr>
              <a:spLocks noChangeShapeType="1"/>
            </p:cNvSpPr>
            <p:nvPr/>
          </p:nvSpPr>
          <p:spPr bwMode="auto">
            <a:xfrm flipV="1">
              <a:off x="1488" y="3504"/>
              <a:ext cx="624" cy="192"/>
            </a:xfrm>
            <a:prstGeom prst="line">
              <a:avLst/>
            </a:prstGeom>
            <a:noFill/>
            <a:ln w="38100">
              <a:solidFill>
                <a:srgbClr val="DD1803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81" name="Line 11"/>
            <p:cNvSpPr>
              <a:spLocks noChangeShapeType="1"/>
            </p:cNvSpPr>
            <p:nvPr/>
          </p:nvSpPr>
          <p:spPr bwMode="auto">
            <a:xfrm flipH="1" flipV="1">
              <a:off x="1488" y="3312"/>
              <a:ext cx="624" cy="192"/>
            </a:xfrm>
            <a:prstGeom prst="line">
              <a:avLst/>
            </a:prstGeom>
            <a:noFill/>
            <a:ln w="38100">
              <a:solidFill>
                <a:srgbClr val="DD1803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9272" name="Oval 12"/>
          <p:cNvSpPr>
            <a:spLocks noChangeArrowheads="1"/>
          </p:cNvSpPr>
          <p:nvPr/>
        </p:nvSpPr>
        <p:spPr bwMode="auto">
          <a:xfrm rot="5400000" flipV="1">
            <a:off x="1676400" y="5181600"/>
            <a:ext cx="152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9273" name="Group 13"/>
          <p:cNvGrpSpPr>
            <a:grpSpLocks/>
          </p:cNvGrpSpPr>
          <p:nvPr/>
        </p:nvGrpSpPr>
        <p:grpSpPr bwMode="auto">
          <a:xfrm rot="5400000">
            <a:off x="1676400" y="4800600"/>
            <a:ext cx="152400" cy="1371600"/>
            <a:chOff x="864" y="3072"/>
            <a:chExt cx="96" cy="864"/>
          </a:xfrm>
        </p:grpSpPr>
        <p:sp>
          <p:nvSpPr>
            <p:cNvPr id="139276" name="Line 14"/>
            <p:cNvSpPr>
              <a:spLocks noChangeShapeType="1"/>
            </p:cNvSpPr>
            <p:nvPr/>
          </p:nvSpPr>
          <p:spPr bwMode="auto">
            <a:xfrm>
              <a:off x="864" y="326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77" name="Line 15"/>
            <p:cNvSpPr>
              <a:spLocks noChangeShapeType="1"/>
            </p:cNvSpPr>
            <p:nvPr/>
          </p:nvSpPr>
          <p:spPr bwMode="auto">
            <a:xfrm flipV="1">
              <a:off x="912" y="3072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78" name="Line 16"/>
            <p:cNvSpPr>
              <a:spLocks noChangeShapeType="1"/>
            </p:cNvSpPr>
            <p:nvPr/>
          </p:nvSpPr>
          <p:spPr bwMode="auto">
            <a:xfrm>
              <a:off x="864" y="374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79" name="Line 17"/>
            <p:cNvSpPr>
              <a:spLocks noChangeShapeType="1"/>
            </p:cNvSpPr>
            <p:nvPr/>
          </p:nvSpPr>
          <p:spPr bwMode="auto">
            <a:xfrm flipV="1">
              <a:off x="912" y="3744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9274" name="Text Box 18"/>
          <p:cNvSpPr txBox="1">
            <a:spLocks noChangeArrowheads="1"/>
          </p:cNvSpPr>
          <p:nvPr/>
        </p:nvSpPr>
        <p:spPr bwMode="auto">
          <a:xfrm>
            <a:off x="2362200" y="54102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Arial" charset="0"/>
              </a:rPr>
              <a:t>A</a:t>
            </a:r>
          </a:p>
        </p:txBody>
      </p:sp>
      <p:sp>
        <p:nvSpPr>
          <p:cNvPr id="139275" name="Text Box 19"/>
          <p:cNvSpPr txBox="1">
            <a:spLocks noChangeArrowheads="1"/>
          </p:cNvSpPr>
          <p:nvPr/>
        </p:nvSpPr>
        <p:spPr bwMode="auto">
          <a:xfrm>
            <a:off x="1798782" y="62738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latin typeface="Arial" charset="0"/>
              </a:rPr>
              <a:t>PSF</a:t>
            </a:r>
          </a:p>
        </p:txBody>
      </p:sp>
    </p:spTree>
    <p:extLst>
      <p:ext uri="{BB962C8B-B14F-4D97-AF65-F5344CB8AC3E}">
        <p14:creationId xmlns:p14="http://schemas.microsoft.com/office/powerpoint/2010/main" val="307737074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Lyot coronagraph (Lyot, 1933)</a:t>
            </a:r>
          </a:p>
        </p:txBody>
      </p:sp>
      <p:grpSp>
        <p:nvGrpSpPr>
          <p:cNvPr id="149507" name="Group 3"/>
          <p:cNvGrpSpPr>
            <a:grpSpLocks/>
          </p:cNvGrpSpPr>
          <p:nvPr/>
        </p:nvGrpSpPr>
        <p:grpSpPr bwMode="auto">
          <a:xfrm>
            <a:off x="5499100" y="3559175"/>
            <a:ext cx="990600" cy="304800"/>
            <a:chOff x="3360" y="3408"/>
            <a:chExt cx="624" cy="192"/>
          </a:xfrm>
        </p:grpSpPr>
        <p:sp>
          <p:nvSpPr>
            <p:cNvPr id="149551" name="Line 4"/>
            <p:cNvSpPr>
              <a:spLocks noChangeShapeType="1"/>
            </p:cNvSpPr>
            <p:nvPr/>
          </p:nvSpPr>
          <p:spPr bwMode="auto">
            <a:xfrm flipH="1">
              <a:off x="3360" y="3408"/>
              <a:ext cx="624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552" name="Line 5"/>
            <p:cNvSpPr>
              <a:spLocks noChangeShapeType="1"/>
            </p:cNvSpPr>
            <p:nvPr/>
          </p:nvSpPr>
          <p:spPr bwMode="auto">
            <a:xfrm flipH="1">
              <a:off x="3360" y="3600"/>
              <a:ext cx="624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9508" name="Group 6"/>
          <p:cNvGrpSpPr>
            <a:grpSpLocks/>
          </p:cNvGrpSpPr>
          <p:nvPr/>
        </p:nvGrpSpPr>
        <p:grpSpPr bwMode="auto">
          <a:xfrm>
            <a:off x="1536700" y="3406775"/>
            <a:ext cx="990600" cy="609600"/>
            <a:chOff x="864" y="3312"/>
            <a:chExt cx="624" cy="384"/>
          </a:xfrm>
        </p:grpSpPr>
        <p:sp>
          <p:nvSpPr>
            <p:cNvPr id="149549" name="Line 7"/>
            <p:cNvSpPr>
              <a:spLocks noChangeShapeType="1"/>
            </p:cNvSpPr>
            <p:nvPr/>
          </p:nvSpPr>
          <p:spPr bwMode="auto">
            <a:xfrm flipH="1">
              <a:off x="864" y="3312"/>
              <a:ext cx="624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550" name="Line 8"/>
            <p:cNvSpPr>
              <a:spLocks noChangeShapeType="1"/>
            </p:cNvSpPr>
            <p:nvPr/>
          </p:nvSpPr>
          <p:spPr bwMode="auto">
            <a:xfrm flipH="1">
              <a:off x="864" y="3696"/>
              <a:ext cx="624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9509" name="Group 9"/>
          <p:cNvGrpSpPr>
            <a:grpSpLocks/>
          </p:cNvGrpSpPr>
          <p:nvPr/>
        </p:nvGrpSpPr>
        <p:grpSpPr bwMode="auto">
          <a:xfrm>
            <a:off x="2527300" y="3406775"/>
            <a:ext cx="990600" cy="609600"/>
            <a:chOff x="1488" y="3312"/>
            <a:chExt cx="624" cy="384"/>
          </a:xfrm>
        </p:grpSpPr>
        <p:sp>
          <p:nvSpPr>
            <p:cNvPr id="149547" name="Line 10"/>
            <p:cNvSpPr>
              <a:spLocks noChangeShapeType="1"/>
            </p:cNvSpPr>
            <p:nvPr/>
          </p:nvSpPr>
          <p:spPr bwMode="auto">
            <a:xfrm flipV="1">
              <a:off x="1488" y="3504"/>
              <a:ext cx="62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548" name="Line 11"/>
            <p:cNvSpPr>
              <a:spLocks noChangeShapeType="1"/>
            </p:cNvSpPr>
            <p:nvPr/>
          </p:nvSpPr>
          <p:spPr bwMode="auto">
            <a:xfrm flipH="1" flipV="1">
              <a:off x="1488" y="3312"/>
              <a:ext cx="62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9510" name="Oval 12"/>
          <p:cNvSpPr>
            <a:spLocks noChangeArrowheads="1"/>
          </p:cNvSpPr>
          <p:nvPr/>
        </p:nvSpPr>
        <p:spPr bwMode="auto">
          <a:xfrm flipV="1">
            <a:off x="2451100" y="3254375"/>
            <a:ext cx="152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9511" name="Group 13"/>
          <p:cNvGrpSpPr>
            <a:grpSpLocks/>
          </p:cNvGrpSpPr>
          <p:nvPr/>
        </p:nvGrpSpPr>
        <p:grpSpPr bwMode="auto">
          <a:xfrm>
            <a:off x="3517900" y="3406775"/>
            <a:ext cx="990600" cy="609600"/>
            <a:chOff x="2448" y="3120"/>
            <a:chExt cx="624" cy="384"/>
          </a:xfrm>
        </p:grpSpPr>
        <p:sp>
          <p:nvSpPr>
            <p:cNvPr id="149545" name="Line 14"/>
            <p:cNvSpPr>
              <a:spLocks noChangeShapeType="1"/>
            </p:cNvSpPr>
            <p:nvPr/>
          </p:nvSpPr>
          <p:spPr bwMode="auto">
            <a:xfrm flipH="1" flipV="1">
              <a:off x="2448" y="3312"/>
              <a:ext cx="62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546" name="Line 15"/>
            <p:cNvSpPr>
              <a:spLocks noChangeShapeType="1"/>
            </p:cNvSpPr>
            <p:nvPr/>
          </p:nvSpPr>
          <p:spPr bwMode="auto">
            <a:xfrm flipV="1">
              <a:off x="2448" y="3120"/>
              <a:ext cx="62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9512" name="Group 16"/>
          <p:cNvGrpSpPr>
            <a:grpSpLocks/>
          </p:cNvGrpSpPr>
          <p:nvPr/>
        </p:nvGrpSpPr>
        <p:grpSpPr bwMode="auto">
          <a:xfrm>
            <a:off x="4508500" y="3406775"/>
            <a:ext cx="990600" cy="609600"/>
            <a:chOff x="2736" y="3312"/>
            <a:chExt cx="624" cy="384"/>
          </a:xfrm>
        </p:grpSpPr>
        <p:sp>
          <p:nvSpPr>
            <p:cNvPr id="149543" name="Line 17"/>
            <p:cNvSpPr>
              <a:spLocks noChangeShapeType="1"/>
            </p:cNvSpPr>
            <p:nvPr/>
          </p:nvSpPr>
          <p:spPr bwMode="auto">
            <a:xfrm flipH="1">
              <a:off x="2736" y="3312"/>
              <a:ext cx="624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544" name="Line 18"/>
            <p:cNvSpPr>
              <a:spLocks noChangeShapeType="1"/>
            </p:cNvSpPr>
            <p:nvPr/>
          </p:nvSpPr>
          <p:spPr bwMode="auto">
            <a:xfrm flipH="1">
              <a:off x="2736" y="3696"/>
              <a:ext cx="624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9513" name="Oval 19"/>
          <p:cNvSpPr>
            <a:spLocks noChangeArrowheads="1"/>
          </p:cNvSpPr>
          <p:nvPr/>
        </p:nvSpPr>
        <p:spPr bwMode="auto">
          <a:xfrm flipV="1">
            <a:off x="4432300" y="3254375"/>
            <a:ext cx="152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14" name="Line 20"/>
          <p:cNvSpPr>
            <a:spLocks noChangeShapeType="1"/>
          </p:cNvSpPr>
          <p:nvPr/>
        </p:nvSpPr>
        <p:spPr bwMode="auto">
          <a:xfrm>
            <a:off x="5499100" y="3482975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15" name="Line 21"/>
          <p:cNvSpPr>
            <a:spLocks noChangeShapeType="1"/>
          </p:cNvSpPr>
          <p:nvPr/>
        </p:nvSpPr>
        <p:spPr bwMode="auto">
          <a:xfrm flipV="1">
            <a:off x="5575300" y="3178175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16" name="Line 22"/>
          <p:cNvSpPr>
            <a:spLocks noChangeShapeType="1"/>
          </p:cNvSpPr>
          <p:nvPr/>
        </p:nvSpPr>
        <p:spPr bwMode="auto">
          <a:xfrm flipV="1">
            <a:off x="5499100" y="3940175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17" name="Line 23"/>
          <p:cNvSpPr>
            <a:spLocks noChangeShapeType="1"/>
          </p:cNvSpPr>
          <p:nvPr/>
        </p:nvSpPr>
        <p:spPr bwMode="auto">
          <a:xfrm>
            <a:off x="5575300" y="3940175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9518" name="Group 24"/>
          <p:cNvGrpSpPr>
            <a:grpSpLocks/>
          </p:cNvGrpSpPr>
          <p:nvPr/>
        </p:nvGrpSpPr>
        <p:grpSpPr bwMode="auto">
          <a:xfrm>
            <a:off x="6489700" y="3559175"/>
            <a:ext cx="990600" cy="304800"/>
            <a:chOff x="3984" y="3408"/>
            <a:chExt cx="624" cy="192"/>
          </a:xfrm>
        </p:grpSpPr>
        <p:sp>
          <p:nvSpPr>
            <p:cNvPr id="149541" name="Line 25"/>
            <p:cNvSpPr>
              <a:spLocks noChangeShapeType="1"/>
            </p:cNvSpPr>
            <p:nvPr/>
          </p:nvSpPr>
          <p:spPr bwMode="auto">
            <a:xfrm flipV="1">
              <a:off x="3984" y="3504"/>
              <a:ext cx="624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542" name="Line 26"/>
            <p:cNvSpPr>
              <a:spLocks noChangeShapeType="1"/>
            </p:cNvSpPr>
            <p:nvPr/>
          </p:nvSpPr>
          <p:spPr bwMode="auto">
            <a:xfrm flipH="1" flipV="1">
              <a:off x="3984" y="3408"/>
              <a:ext cx="624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9519" name="Oval 27"/>
          <p:cNvSpPr>
            <a:spLocks noChangeArrowheads="1"/>
          </p:cNvSpPr>
          <p:nvPr/>
        </p:nvSpPr>
        <p:spPr bwMode="auto">
          <a:xfrm flipV="1">
            <a:off x="6413500" y="3254375"/>
            <a:ext cx="152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9520" name="Group 28"/>
          <p:cNvGrpSpPr>
            <a:grpSpLocks/>
          </p:cNvGrpSpPr>
          <p:nvPr/>
        </p:nvGrpSpPr>
        <p:grpSpPr bwMode="auto">
          <a:xfrm>
            <a:off x="5499100" y="3178175"/>
            <a:ext cx="152400" cy="1066800"/>
            <a:chOff x="3360" y="3168"/>
            <a:chExt cx="96" cy="672"/>
          </a:xfrm>
        </p:grpSpPr>
        <p:sp>
          <p:nvSpPr>
            <p:cNvPr id="149537" name="Line 29"/>
            <p:cNvSpPr>
              <a:spLocks noChangeShapeType="1"/>
            </p:cNvSpPr>
            <p:nvPr/>
          </p:nvSpPr>
          <p:spPr bwMode="auto">
            <a:xfrm>
              <a:off x="3360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538" name="Line 30"/>
            <p:cNvSpPr>
              <a:spLocks noChangeShapeType="1"/>
            </p:cNvSpPr>
            <p:nvPr/>
          </p:nvSpPr>
          <p:spPr bwMode="auto">
            <a:xfrm flipV="1">
              <a:off x="3408" y="3168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539" name="Line 31"/>
            <p:cNvSpPr>
              <a:spLocks noChangeShapeType="1"/>
            </p:cNvSpPr>
            <p:nvPr/>
          </p:nvSpPr>
          <p:spPr bwMode="auto">
            <a:xfrm flipV="1">
              <a:off x="3360" y="364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540" name="Line 32"/>
            <p:cNvSpPr>
              <a:spLocks noChangeShapeType="1"/>
            </p:cNvSpPr>
            <p:nvPr/>
          </p:nvSpPr>
          <p:spPr bwMode="auto">
            <a:xfrm>
              <a:off x="3408" y="3648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9521" name="Group 33"/>
          <p:cNvGrpSpPr>
            <a:grpSpLocks/>
          </p:cNvGrpSpPr>
          <p:nvPr/>
        </p:nvGrpSpPr>
        <p:grpSpPr bwMode="auto">
          <a:xfrm>
            <a:off x="1536700" y="3025775"/>
            <a:ext cx="152400" cy="1371600"/>
            <a:chOff x="864" y="3072"/>
            <a:chExt cx="96" cy="864"/>
          </a:xfrm>
        </p:grpSpPr>
        <p:sp>
          <p:nvSpPr>
            <p:cNvPr id="149533" name="Line 34"/>
            <p:cNvSpPr>
              <a:spLocks noChangeShapeType="1"/>
            </p:cNvSpPr>
            <p:nvPr/>
          </p:nvSpPr>
          <p:spPr bwMode="auto">
            <a:xfrm>
              <a:off x="864" y="326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534" name="Line 35"/>
            <p:cNvSpPr>
              <a:spLocks noChangeShapeType="1"/>
            </p:cNvSpPr>
            <p:nvPr/>
          </p:nvSpPr>
          <p:spPr bwMode="auto">
            <a:xfrm flipV="1">
              <a:off x="912" y="3072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535" name="Line 36"/>
            <p:cNvSpPr>
              <a:spLocks noChangeShapeType="1"/>
            </p:cNvSpPr>
            <p:nvPr/>
          </p:nvSpPr>
          <p:spPr bwMode="auto">
            <a:xfrm>
              <a:off x="864" y="374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536" name="Line 37"/>
            <p:cNvSpPr>
              <a:spLocks noChangeShapeType="1"/>
            </p:cNvSpPr>
            <p:nvPr/>
          </p:nvSpPr>
          <p:spPr bwMode="auto">
            <a:xfrm flipV="1">
              <a:off x="912" y="3744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9522" name="Line 38"/>
          <p:cNvSpPr>
            <a:spLocks noChangeShapeType="1"/>
          </p:cNvSpPr>
          <p:nvPr/>
        </p:nvSpPr>
        <p:spPr bwMode="auto">
          <a:xfrm>
            <a:off x="3517900" y="363537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9523" name="Picture 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113982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24" name="Picture 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423862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25" name="Picture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4186238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26" name="Picture 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112077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95" name="Oval 43"/>
          <p:cNvSpPr>
            <a:spLocks noChangeArrowheads="1"/>
          </p:cNvSpPr>
          <p:nvPr/>
        </p:nvSpPr>
        <p:spPr bwMode="auto">
          <a:xfrm>
            <a:off x="3316288" y="4914900"/>
            <a:ext cx="469900" cy="46355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28396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8" y="419735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97" name="Oval 45"/>
          <p:cNvSpPr>
            <a:spLocks noChangeArrowheads="1"/>
          </p:cNvSpPr>
          <p:nvPr/>
        </p:nvSpPr>
        <p:spPr bwMode="auto">
          <a:xfrm>
            <a:off x="7294563" y="4870450"/>
            <a:ext cx="469900" cy="46355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28398" name="Picture 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11176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99" name="Oval 47"/>
          <p:cNvSpPr>
            <a:spLocks noChangeAspect="1" noChangeArrowheads="1"/>
          </p:cNvSpPr>
          <p:nvPr/>
        </p:nvSpPr>
        <p:spPr bwMode="auto">
          <a:xfrm>
            <a:off x="4913313" y="1419225"/>
            <a:ext cx="1279525" cy="1238250"/>
          </a:xfrm>
          <a:prstGeom prst="ellipse">
            <a:avLst/>
          </a:prstGeom>
          <a:noFill/>
          <a:ln w="304800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532" name="Text Box 49"/>
          <p:cNvSpPr txBox="1">
            <a:spLocks noChangeArrowheads="1"/>
          </p:cNvSpPr>
          <p:nvPr/>
        </p:nvSpPr>
        <p:spPr bwMode="auto">
          <a:xfrm>
            <a:off x="381000" y="3429000"/>
            <a:ext cx="1231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accent2"/>
                </a:solidFill>
              </a:rPr>
              <a:t>Starlight</a:t>
            </a:r>
          </a:p>
        </p:txBody>
      </p:sp>
    </p:spTree>
    <p:extLst>
      <p:ext uri="{BB962C8B-B14F-4D97-AF65-F5344CB8AC3E}">
        <p14:creationId xmlns:p14="http://schemas.microsoft.com/office/powerpoint/2010/main" val="350730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28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228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95" grpId="0" animBg="1"/>
      <p:bldP spid="228397" grpId="0" animBg="1"/>
      <p:bldP spid="22839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Lyot coronagraph (Lyot, 1933)</a:t>
            </a:r>
          </a:p>
        </p:txBody>
      </p:sp>
      <p:sp>
        <p:nvSpPr>
          <p:cNvPr id="151555" name="Oval 12"/>
          <p:cNvSpPr>
            <a:spLocks noChangeArrowheads="1"/>
          </p:cNvSpPr>
          <p:nvPr/>
        </p:nvSpPr>
        <p:spPr bwMode="auto">
          <a:xfrm flipV="1">
            <a:off x="2451100" y="3254375"/>
            <a:ext cx="152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1556" name="Oval 19"/>
          <p:cNvSpPr>
            <a:spLocks noChangeArrowheads="1"/>
          </p:cNvSpPr>
          <p:nvPr/>
        </p:nvSpPr>
        <p:spPr bwMode="auto">
          <a:xfrm flipV="1">
            <a:off x="4432300" y="3254375"/>
            <a:ext cx="152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1557" name="Line 20"/>
          <p:cNvSpPr>
            <a:spLocks noChangeShapeType="1"/>
          </p:cNvSpPr>
          <p:nvPr/>
        </p:nvSpPr>
        <p:spPr bwMode="auto">
          <a:xfrm>
            <a:off x="5499100" y="3482975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58" name="Line 21"/>
          <p:cNvSpPr>
            <a:spLocks noChangeShapeType="1"/>
          </p:cNvSpPr>
          <p:nvPr/>
        </p:nvSpPr>
        <p:spPr bwMode="auto">
          <a:xfrm flipV="1">
            <a:off x="5575300" y="3178175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59" name="Line 22"/>
          <p:cNvSpPr>
            <a:spLocks noChangeShapeType="1"/>
          </p:cNvSpPr>
          <p:nvPr/>
        </p:nvSpPr>
        <p:spPr bwMode="auto">
          <a:xfrm flipV="1">
            <a:off x="5499100" y="3940175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60" name="Line 23"/>
          <p:cNvSpPr>
            <a:spLocks noChangeShapeType="1"/>
          </p:cNvSpPr>
          <p:nvPr/>
        </p:nvSpPr>
        <p:spPr bwMode="auto">
          <a:xfrm>
            <a:off x="5575300" y="3940175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536700" y="3276600"/>
            <a:ext cx="5930900" cy="914400"/>
            <a:chOff x="968" y="2064"/>
            <a:chExt cx="3736" cy="576"/>
          </a:xfrm>
        </p:grpSpPr>
        <p:grpSp>
          <p:nvGrpSpPr>
            <p:cNvPr id="151587" name="Group 3"/>
            <p:cNvGrpSpPr>
              <a:grpSpLocks/>
            </p:cNvGrpSpPr>
            <p:nvPr/>
          </p:nvGrpSpPr>
          <p:grpSpPr bwMode="auto">
            <a:xfrm rot="-790353">
              <a:off x="3456" y="2160"/>
              <a:ext cx="624" cy="192"/>
              <a:chOff x="3360" y="3408"/>
              <a:chExt cx="624" cy="192"/>
            </a:xfrm>
          </p:grpSpPr>
          <p:sp>
            <p:nvSpPr>
              <p:cNvPr id="151603" name="Line 4"/>
              <p:cNvSpPr>
                <a:spLocks noChangeShapeType="1"/>
              </p:cNvSpPr>
              <p:nvPr/>
            </p:nvSpPr>
            <p:spPr bwMode="auto">
              <a:xfrm flipH="1">
                <a:off x="3360" y="3408"/>
                <a:ext cx="624" cy="0"/>
              </a:xfrm>
              <a:prstGeom prst="line">
                <a:avLst/>
              </a:prstGeom>
              <a:noFill/>
              <a:ln w="38100">
                <a:solidFill>
                  <a:srgbClr val="99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604" name="Line 5"/>
              <p:cNvSpPr>
                <a:spLocks noChangeShapeType="1"/>
              </p:cNvSpPr>
              <p:nvPr/>
            </p:nvSpPr>
            <p:spPr bwMode="auto">
              <a:xfrm flipH="1">
                <a:off x="3360" y="3600"/>
                <a:ext cx="624" cy="0"/>
              </a:xfrm>
              <a:prstGeom prst="line">
                <a:avLst/>
              </a:prstGeom>
              <a:noFill/>
              <a:ln w="38100">
                <a:solidFill>
                  <a:srgbClr val="99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1588" name="Group 6"/>
            <p:cNvGrpSpPr>
              <a:grpSpLocks/>
            </p:cNvGrpSpPr>
            <p:nvPr/>
          </p:nvGrpSpPr>
          <p:grpSpPr bwMode="auto">
            <a:xfrm rot="538358">
              <a:off x="968" y="2181"/>
              <a:ext cx="624" cy="384"/>
              <a:chOff x="864" y="3312"/>
              <a:chExt cx="624" cy="384"/>
            </a:xfrm>
          </p:grpSpPr>
          <p:sp>
            <p:nvSpPr>
              <p:cNvPr id="151601" name="Line 7"/>
              <p:cNvSpPr>
                <a:spLocks noChangeShapeType="1"/>
              </p:cNvSpPr>
              <p:nvPr/>
            </p:nvSpPr>
            <p:spPr bwMode="auto">
              <a:xfrm flipH="1">
                <a:off x="864" y="3312"/>
                <a:ext cx="624" cy="0"/>
              </a:xfrm>
              <a:prstGeom prst="line">
                <a:avLst/>
              </a:prstGeom>
              <a:noFill/>
              <a:ln w="38100">
                <a:solidFill>
                  <a:srgbClr val="99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602" name="Line 8"/>
              <p:cNvSpPr>
                <a:spLocks noChangeShapeType="1"/>
              </p:cNvSpPr>
              <p:nvPr/>
            </p:nvSpPr>
            <p:spPr bwMode="auto">
              <a:xfrm flipH="1">
                <a:off x="864" y="3696"/>
                <a:ext cx="624" cy="0"/>
              </a:xfrm>
              <a:prstGeom prst="line">
                <a:avLst/>
              </a:prstGeom>
              <a:noFill/>
              <a:ln w="38100">
                <a:solidFill>
                  <a:srgbClr val="99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1589" name="Group 9"/>
            <p:cNvGrpSpPr>
              <a:grpSpLocks/>
            </p:cNvGrpSpPr>
            <p:nvPr/>
          </p:nvGrpSpPr>
          <p:grpSpPr bwMode="auto">
            <a:xfrm>
              <a:off x="1584" y="2256"/>
              <a:ext cx="624" cy="384"/>
              <a:chOff x="1488" y="3312"/>
              <a:chExt cx="624" cy="384"/>
            </a:xfrm>
          </p:grpSpPr>
          <p:sp>
            <p:nvSpPr>
              <p:cNvPr id="151599" name="Line 10"/>
              <p:cNvSpPr>
                <a:spLocks noChangeShapeType="1"/>
              </p:cNvSpPr>
              <p:nvPr/>
            </p:nvSpPr>
            <p:spPr bwMode="auto">
              <a:xfrm flipV="1">
                <a:off x="1488" y="3504"/>
                <a:ext cx="624" cy="192"/>
              </a:xfrm>
              <a:prstGeom prst="line">
                <a:avLst/>
              </a:prstGeom>
              <a:noFill/>
              <a:ln w="38100">
                <a:solidFill>
                  <a:srgbClr val="99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600" name="Line 11"/>
              <p:cNvSpPr>
                <a:spLocks noChangeShapeType="1"/>
              </p:cNvSpPr>
              <p:nvPr/>
            </p:nvSpPr>
            <p:spPr bwMode="auto">
              <a:xfrm flipH="1" flipV="1">
                <a:off x="1488" y="3312"/>
                <a:ext cx="624" cy="192"/>
              </a:xfrm>
              <a:prstGeom prst="line">
                <a:avLst/>
              </a:prstGeom>
              <a:noFill/>
              <a:ln w="38100">
                <a:solidFill>
                  <a:srgbClr val="99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1590" name="Group 13"/>
            <p:cNvGrpSpPr>
              <a:grpSpLocks/>
            </p:cNvGrpSpPr>
            <p:nvPr/>
          </p:nvGrpSpPr>
          <p:grpSpPr bwMode="auto">
            <a:xfrm>
              <a:off x="2208" y="2256"/>
              <a:ext cx="624" cy="384"/>
              <a:chOff x="2448" y="3120"/>
              <a:chExt cx="624" cy="384"/>
            </a:xfrm>
          </p:grpSpPr>
          <p:sp>
            <p:nvSpPr>
              <p:cNvPr id="151597" name="Line 14"/>
              <p:cNvSpPr>
                <a:spLocks noChangeShapeType="1"/>
              </p:cNvSpPr>
              <p:nvPr/>
            </p:nvSpPr>
            <p:spPr bwMode="auto">
              <a:xfrm flipH="1" flipV="1">
                <a:off x="2448" y="3312"/>
                <a:ext cx="624" cy="192"/>
              </a:xfrm>
              <a:prstGeom prst="line">
                <a:avLst/>
              </a:prstGeom>
              <a:noFill/>
              <a:ln w="38100">
                <a:solidFill>
                  <a:srgbClr val="99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598" name="Line 15"/>
              <p:cNvSpPr>
                <a:spLocks noChangeShapeType="1"/>
              </p:cNvSpPr>
              <p:nvPr/>
            </p:nvSpPr>
            <p:spPr bwMode="auto">
              <a:xfrm flipV="1">
                <a:off x="2448" y="3120"/>
                <a:ext cx="624" cy="192"/>
              </a:xfrm>
              <a:prstGeom prst="line">
                <a:avLst/>
              </a:prstGeom>
              <a:noFill/>
              <a:ln w="38100">
                <a:solidFill>
                  <a:srgbClr val="99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1591" name="Group 16"/>
            <p:cNvGrpSpPr>
              <a:grpSpLocks/>
            </p:cNvGrpSpPr>
            <p:nvPr/>
          </p:nvGrpSpPr>
          <p:grpSpPr bwMode="auto">
            <a:xfrm rot="-699557">
              <a:off x="2832" y="2208"/>
              <a:ext cx="624" cy="384"/>
              <a:chOff x="2736" y="3312"/>
              <a:chExt cx="624" cy="384"/>
            </a:xfrm>
          </p:grpSpPr>
          <p:sp>
            <p:nvSpPr>
              <p:cNvPr id="151595" name="Line 17"/>
              <p:cNvSpPr>
                <a:spLocks noChangeShapeType="1"/>
              </p:cNvSpPr>
              <p:nvPr/>
            </p:nvSpPr>
            <p:spPr bwMode="auto">
              <a:xfrm flipH="1">
                <a:off x="2736" y="3312"/>
                <a:ext cx="624" cy="0"/>
              </a:xfrm>
              <a:prstGeom prst="line">
                <a:avLst/>
              </a:prstGeom>
              <a:noFill/>
              <a:ln w="38100">
                <a:solidFill>
                  <a:srgbClr val="99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596" name="Line 18"/>
              <p:cNvSpPr>
                <a:spLocks noChangeShapeType="1"/>
              </p:cNvSpPr>
              <p:nvPr/>
            </p:nvSpPr>
            <p:spPr bwMode="auto">
              <a:xfrm flipH="1">
                <a:off x="2736" y="3696"/>
                <a:ext cx="624" cy="0"/>
              </a:xfrm>
              <a:prstGeom prst="line">
                <a:avLst/>
              </a:prstGeom>
              <a:noFill/>
              <a:ln w="38100">
                <a:solidFill>
                  <a:srgbClr val="99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1592" name="Group 24"/>
            <p:cNvGrpSpPr>
              <a:grpSpLocks/>
            </p:cNvGrpSpPr>
            <p:nvPr/>
          </p:nvGrpSpPr>
          <p:grpSpPr bwMode="auto">
            <a:xfrm>
              <a:off x="4080" y="2064"/>
              <a:ext cx="624" cy="192"/>
              <a:chOff x="3984" y="3408"/>
              <a:chExt cx="624" cy="192"/>
            </a:xfrm>
          </p:grpSpPr>
          <p:sp>
            <p:nvSpPr>
              <p:cNvPr id="151593" name="Line 25"/>
              <p:cNvSpPr>
                <a:spLocks noChangeShapeType="1"/>
              </p:cNvSpPr>
              <p:nvPr/>
            </p:nvSpPr>
            <p:spPr bwMode="auto">
              <a:xfrm flipV="1">
                <a:off x="3984" y="3504"/>
                <a:ext cx="624" cy="96"/>
              </a:xfrm>
              <a:prstGeom prst="line">
                <a:avLst/>
              </a:prstGeom>
              <a:noFill/>
              <a:ln w="38100">
                <a:solidFill>
                  <a:srgbClr val="99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594" name="Line 26"/>
              <p:cNvSpPr>
                <a:spLocks noChangeShapeType="1"/>
              </p:cNvSpPr>
              <p:nvPr/>
            </p:nvSpPr>
            <p:spPr bwMode="auto">
              <a:xfrm flipH="1" flipV="1">
                <a:off x="3984" y="3408"/>
                <a:ext cx="624" cy="96"/>
              </a:xfrm>
              <a:prstGeom prst="line">
                <a:avLst/>
              </a:prstGeom>
              <a:noFill/>
              <a:ln w="38100">
                <a:solidFill>
                  <a:srgbClr val="99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51562" name="Oval 27"/>
          <p:cNvSpPr>
            <a:spLocks noChangeArrowheads="1"/>
          </p:cNvSpPr>
          <p:nvPr/>
        </p:nvSpPr>
        <p:spPr bwMode="auto">
          <a:xfrm flipV="1">
            <a:off x="6413500" y="3254375"/>
            <a:ext cx="152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1563" name="Group 28"/>
          <p:cNvGrpSpPr>
            <a:grpSpLocks/>
          </p:cNvGrpSpPr>
          <p:nvPr/>
        </p:nvGrpSpPr>
        <p:grpSpPr bwMode="auto">
          <a:xfrm>
            <a:off x="5499100" y="3178175"/>
            <a:ext cx="152400" cy="1066800"/>
            <a:chOff x="3360" y="3168"/>
            <a:chExt cx="96" cy="672"/>
          </a:xfrm>
        </p:grpSpPr>
        <p:sp>
          <p:nvSpPr>
            <p:cNvPr id="151583" name="Line 29"/>
            <p:cNvSpPr>
              <a:spLocks noChangeShapeType="1"/>
            </p:cNvSpPr>
            <p:nvPr/>
          </p:nvSpPr>
          <p:spPr bwMode="auto">
            <a:xfrm>
              <a:off x="3360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584" name="Line 30"/>
            <p:cNvSpPr>
              <a:spLocks noChangeShapeType="1"/>
            </p:cNvSpPr>
            <p:nvPr/>
          </p:nvSpPr>
          <p:spPr bwMode="auto">
            <a:xfrm flipV="1">
              <a:off x="3408" y="3168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585" name="Line 31"/>
            <p:cNvSpPr>
              <a:spLocks noChangeShapeType="1"/>
            </p:cNvSpPr>
            <p:nvPr/>
          </p:nvSpPr>
          <p:spPr bwMode="auto">
            <a:xfrm flipV="1">
              <a:off x="3360" y="364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586" name="Line 32"/>
            <p:cNvSpPr>
              <a:spLocks noChangeShapeType="1"/>
            </p:cNvSpPr>
            <p:nvPr/>
          </p:nvSpPr>
          <p:spPr bwMode="auto">
            <a:xfrm>
              <a:off x="3408" y="3648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1564" name="Group 33"/>
          <p:cNvGrpSpPr>
            <a:grpSpLocks/>
          </p:cNvGrpSpPr>
          <p:nvPr/>
        </p:nvGrpSpPr>
        <p:grpSpPr bwMode="auto">
          <a:xfrm>
            <a:off x="1536700" y="3025775"/>
            <a:ext cx="152400" cy="1371600"/>
            <a:chOff x="864" y="3072"/>
            <a:chExt cx="96" cy="864"/>
          </a:xfrm>
        </p:grpSpPr>
        <p:sp>
          <p:nvSpPr>
            <p:cNvPr id="151579" name="Line 34"/>
            <p:cNvSpPr>
              <a:spLocks noChangeShapeType="1"/>
            </p:cNvSpPr>
            <p:nvPr/>
          </p:nvSpPr>
          <p:spPr bwMode="auto">
            <a:xfrm>
              <a:off x="864" y="326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580" name="Line 35"/>
            <p:cNvSpPr>
              <a:spLocks noChangeShapeType="1"/>
            </p:cNvSpPr>
            <p:nvPr/>
          </p:nvSpPr>
          <p:spPr bwMode="auto">
            <a:xfrm flipV="1">
              <a:off x="912" y="3072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581" name="Line 36"/>
            <p:cNvSpPr>
              <a:spLocks noChangeShapeType="1"/>
            </p:cNvSpPr>
            <p:nvPr/>
          </p:nvSpPr>
          <p:spPr bwMode="auto">
            <a:xfrm>
              <a:off x="864" y="374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582" name="Line 37"/>
            <p:cNvSpPr>
              <a:spLocks noChangeShapeType="1"/>
            </p:cNvSpPr>
            <p:nvPr/>
          </p:nvSpPr>
          <p:spPr bwMode="auto">
            <a:xfrm flipV="1">
              <a:off x="912" y="3744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1565" name="Line 38"/>
          <p:cNvSpPr>
            <a:spLocks noChangeShapeType="1"/>
          </p:cNvSpPr>
          <p:nvPr/>
        </p:nvSpPr>
        <p:spPr bwMode="auto">
          <a:xfrm>
            <a:off x="3517900" y="363537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1566" name="Picture 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113982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7" name="Picture 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423862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8" name="Picture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4186238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9" name="Picture 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112077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70" name="Oval 43"/>
          <p:cNvSpPr>
            <a:spLocks noChangeArrowheads="1"/>
          </p:cNvSpPr>
          <p:nvPr/>
        </p:nvSpPr>
        <p:spPr bwMode="auto">
          <a:xfrm>
            <a:off x="3316288" y="4914900"/>
            <a:ext cx="469900" cy="46355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1571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8" y="419735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72" name="Oval 45"/>
          <p:cNvSpPr>
            <a:spLocks noChangeArrowheads="1"/>
          </p:cNvSpPr>
          <p:nvPr/>
        </p:nvSpPr>
        <p:spPr bwMode="auto">
          <a:xfrm>
            <a:off x="7294563" y="4870450"/>
            <a:ext cx="469900" cy="46355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1573" name="Picture 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11176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74" name="Oval 47"/>
          <p:cNvSpPr>
            <a:spLocks noChangeAspect="1" noChangeArrowheads="1"/>
          </p:cNvSpPr>
          <p:nvPr/>
        </p:nvSpPr>
        <p:spPr bwMode="auto">
          <a:xfrm>
            <a:off x="4913313" y="1419225"/>
            <a:ext cx="1279525" cy="1238250"/>
          </a:xfrm>
          <a:prstGeom prst="ellipse">
            <a:avLst/>
          </a:prstGeom>
          <a:noFill/>
          <a:ln w="304800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9536" name="Oval 48"/>
          <p:cNvSpPr>
            <a:spLocks noChangeArrowheads="1"/>
          </p:cNvSpPr>
          <p:nvPr/>
        </p:nvSpPr>
        <p:spPr bwMode="auto">
          <a:xfrm>
            <a:off x="7391400" y="4343400"/>
            <a:ext cx="152400" cy="152400"/>
          </a:xfrm>
          <a:prstGeom prst="ellipse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1576" name="Text Box 49"/>
          <p:cNvSpPr txBox="1">
            <a:spLocks noChangeArrowheads="1"/>
          </p:cNvSpPr>
          <p:nvPr/>
        </p:nvSpPr>
        <p:spPr bwMode="auto">
          <a:xfrm>
            <a:off x="381000" y="3429000"/>
            <a:ext cx="944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99CCFF"/>
                </a:solidFill>
              </a:rPr>
              <a:t>Planet</a:t>
            </a:r>
          </a:p>
        </p:txBody>
      </p:sp>
      <p:sp>
        <p:nvSpPr>
          <p:cNvPr id="151577" name="Text Box 50"/>
          <p:cNvSpPr txBox="1">
            <a:spLocks noChangeArrowheads="1"/>
          </p:cNvSpPr>
          <p:nvPr/>
        </p:nvSpPr>
        <p:spPr bwMode="auto">
          <a:xfrm>
            <a:off x="533400" y="6248400"/>
            <a:ext cx="815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Arial" charset="0"/>
              </a:rPr>
              <a:t>Sivaramakrishnan et al 2001 has a nice 1-d analysis of how this works</a:t>
            </a:r>
          </a:p>
        </p:txBody>
      </p:sp>
      <p:sp>
        <p:nvSpPr>
          <p:cNvPr id="319540" name="Oval 52"/>
          <p:cNvSpPr>
            <a:spLocks noChangeArrowheads="1"/>
          </p:cNvSpPr>
          <p:nvPr/>
        </p:nvSpPr>
        <p:spPr bwMode="auto">
          <a:xfrm>
            <a:off x="3429000" y="4343400"/>
            <a:ext cx="152400" cy="152400"/>
          </a:xfrm>
          <a:prstGeom prst="ellipse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0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536" grpId="0" animBg="1"/>
      <p:bldP spid="3195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78014" y="0"/>
            <a:ext cx="6935586" cy="12954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Large variety of coronagraph ideas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0346" y="1250373"/>
            <a:ext cx="7772400" cy="5803900"/>
          </a:xfrm>
        </p:spPr>
        <p:txBody>
          <a:bodyPr/>
          <a:lstStyle/>
          <a:p>
            <a:r>
              <a:rPr lang="en-US" sz="1800" b="0" dirty="0" err="1">
                <a:latin typeface="+mj-lt"/>
                <a:ea typeface="ＭＳ Ｐゴシック" charset="0"/>
                <a:cs typeface="ＭＳ Ｐゴシック" charset="0"/>
              </a:rPr>
              <a:t>Lyot</a:t>
            </a:r>
            <a:r>
              <a:rPr lang="en-US" sz="1800" b="0" dirty="0">
                <a:latin typeface="+mj-lt"/>
                <a:ea typeface="ＭＳ Ｐゴシック" charset="0"/>
                <a:cs typeface="ＭＳ Ｐゴシック" charset="0"/>
              </a:rPr>
              <a:t> family:</a:t>
            </a:r>
          </a:p>
          <a:p>
            <a:pPr lvl="1"/>
            <a:r>
              <a:rPr lang="en-US" sz="1800" b="0" dirty="0">
                <a:latin typeface="+mj-lt"/>
                <a:ea typeface="ＭＳ Ｐゴシック" charset="0"/>
              </a:rPr>
              <a:t>Basic: </a:t>
            </a:r>
            <a:r>
              <a:rPr lang="en-US" sz="1800" b="0" dirty="0" err="1">
                <a:latin typeface="+mj-lt"/>
                <a:ea typeface="ＭＳ Ｐゴシック" charset="0"/>
              </a:rPr>
              <a:t>Lyot</a:t>
            </a:r>
            <a:r>
              <a:rPr lang="en-US" sz="1800" b="0" dirty="0">
                <a:latin typeface="+mj-lt"/>
                <a:ea typeface="ＭＳ Ｐゴシック" charset="0"/>
              </a:rPr>
              <a:t> 1939 MNRAS 99, 538; </a:t>
            </a:r>
            <a:r>
              <a:rPr lang="en-US" sz="1800" b="0" dirty="0" err="1">
                <a:latin typeface="+mj-lt"/>
                <a:ea typeface="ＭＳ Ｐゴシック" charset="0"/>
              </a:rPr>
              <a:t>Sivaramakrishnan</a:t>
            </a:r>
            <a:r>
              <a:rPr lang="en-US" sz="1800" b="0" dirty="0">
                <a:latin typeface="+mj-lt"/>
                <a:ea typeface="ＭＳ Ｐゴシック" charset="0"/>
              </a:rPr>
              <a:t> et al 2001</a:t>
            </a:r>
          </a:p>
          <a:p>
            <a:pPr lvl="1"/>
            <a:r>
              <a:rPr lang="en-US" sz="1800" b="0" dirty="0">
                <a:latin typeface="+mj-lt"/>
                <a:ea typeface="ＭＳ Ｐゴシック" charset="0"/>
              </a:rPr>
              <a:t>Band-limited: </a:t>
            </a:r>
            <a:r>
              <a:rPr lang="en-US" sz="1800" b="0" dirty="0" err="1">
                <a:latin typeface="+mj-lt"/>
                <a:ea typeface="ＭＳ Ｐゴシック" charset="0"/>
              </a:rPr>
              <a:t>Kuchner</a:t>
            </a:r>
            <a:r>
              <a:rPr lang="en-US" sz="1800" b="0" dirty="0">
                <a:latin typeface="+mj-lt"/>
                <a:ea typeface="ＭＳ Ｐゴシック" charset="0"/>
              </a:rPr>
              <a:t> &amp; </a:t>
            </a:r>
            <a:r>
              <a:rPr lang="en-US" sz="1800" b="0" dirty="0" err="1">
                <a:latin typeface="+mj-lt"/>
                <a:ea typeface="ＭＳ Ｐゴシック" charset="0"/>
              </a:rPr>
              <a:t>Traub</a:t>
            </a:r>
            <a:r>
              <a:rPr lang="en-US" sz="1800" b="0" dirty="0">
                <a:latin typeface="+mj-lt"/>
                <a:ea typeface="ＭＳ Ｐゴシック" charset="0"/>
              </a:rPr>
              <a:t> 2003</a:t>
            </a:r>
          </a:p>
          <a:p>
            <a:pPr lvl="1"/>
            <a:r>
              <a:rPr lang="en-US" sz="1800" b="0" dirty="0" err="1">
                <a:latin typeface="+mj-lt"/>
                <a:ea typeface="ＭＳ Ｐゴシック" charset="0"/>
              </a:rPr>
              <a:t>Apodized</a:t>
            </a:r>
            <a:r>
              <a:rPr lang="en-US" sz="1800" b="0" dirty="0">
                <a:latin typeface="+mj-lt"/>
                <a:ea typeface="ＭＳ Ｐゴシック" charset="0"/>
              </a:rPr>
              <a:t>: </a:t>
            </a:r>
            <a:r>
              <a:rPr lang="en-US" sz="1800" b="0" dirty="0" err="1">
                <a:latin typeface="+mj-lt"/>
                <a:ea typeface="ＭＳ Ｐゴシック" charset="0"/>
              </a:rPr>
              <a:t>Soummer</a:t>
            </a:r>
            <a:r>
              <a:rPr lang="en-US" sz="1800" b="0" dirty="0">
                <a:latin typeface="+mj-lt"/>
                <a:ea typeface="ＭＳ Ｐゴシック" charset="0"/>
              </a:rPr>
              <a:t> 2005 </a:t>
            </a:r>
            <a:r>
              <a:rPr lang="en-US" sz="1800" b="0" dirty="0" err="1">
                <a:latin typeface="+mj-lt"/>
                <a:ea typeface="ＭＳ Ｐゴシック" charset="0"/>
              </a:rPr>
              <a:t>Ap.J</a:t>
            </a:r>
            <a:r>
              <a:rPr lang="en-US" sz="1800" b="0" dirty="0">
                <a:latin typeface="+mj-lt"/>
                <a:ea typeface="ＭＳ Ｐゴシック" charset="0"/>
              </a:rPr>
              <a:t>. 618, L161</a:t>
            </a:r>
          </a:p>
          <a:p>
            <a:r>
              <a:rPr lang="en-US" sz="1800" b="0" dirty="0" err="1">
                <a:latin typeface="+mj-lt"/>
                <a:ea typeface="ＭＳ Ｐゴシック" charset="0"/>
                <a:cs typeface="ＭＳ Ｐゴシック" charset="0"/>
              </a:rPr>
              <a:t>Apodizers</a:t>
            </a:r>
            <a:r>
              <a:rPr lang="en-US" sz="1800" b="0" dirty="0">
                <a:latin typeface="+mj-lt"/>
                <a:ea typeface="ＭＳ Ｐゴシック" charset="0"/>
                <a:cs typeface="ＭＳ Ｐゴシック" charset="0"/>
              </a:rPr>
              <a:t>:</a:t>
            </a:r>
          </a:p>
          <a:p>
            <a:pPr lvl="1"/>
            <a:r>
              <a:rPr lang="en-US" sz="1800" b="0" dirty="0">
                <a:latin typeface="+mj-lt"/>
                <a:ea typeface="ＭＳ Ｐゴシック" charset="0"/>
              </a:rPr>
              <a:t>Shaped-pupil: </a:t>
            </a:r>
            <a:r>
              <a:rPr lang="en-US" sz="1800" b="0" dirty="0" err="1">
                <a:latin typeface="+mj-lt"/>
                <a:ea typeface="ＭＳ Ｐゴシック" charset="0"/>
              </a:rPr>
              <a:t>Kasdin</a:t>
            </a:r>
            <a:r>
              <a:rPr lang="en-US" sz="1800" b="0" dirty="0">
                <a:latin typeface="+mj-lt"/>
                <a:ea typeface="ＭＳ Ｐゴシック" charset="0"/>
              </a:rPr>
              <a:t> et al 2003, </a:t>
            </a:r>
            <a:r>
              <a:rPr lang="en-US" sz="1800" b="0" dirty="0" err="1">
                <a:latin typeface="+mj-lt"/>
                <a:ea typeface="ＭＳ Ｐゴシック" charset="0"/>
              </a:rPr>
              <a:t>Kasdin</a:t>
            </a:r>
            <a:r>
              <a:rPr lang="en-US" sz="1800" b="0" dirty="0">
                <a:latin typeface="+mj-lt"/>
                <a:ea typeface="ＭＳ Ｐゴシック" charset="0"/>
              </a:rPr>
              <a:t> et al 2005 Applied Optics 44 1177, etc. </a:t>
            </a:r>
          </a:p>
          <a:p>
            <a:pPr lvl="1"/>
            <a:r>
              <a:rPr lang="en-US" sz="1800" b="0" dirty="0">
                <a:latin typeface="+mj-lt"/>
                <a:ea typeface="ＭＳ Ｐゴシック" charset="0"/>
              </a:rPr>
              <a:t>Phase-induced </a:t>
            </a:r>
            <a:r>
              <a:rPr lang="en-US" sz="1800" b="0" dirty="0" err="1">
                <a:latin typeface="+mj-lt"/>
                <a:ea typeface="ＭＳ Ｐゴシック" charset="0"/>
              </a:rPr>
              <a:t>apodizer</a:t>
            </a:r>
            <a:r>
              <a:rPr lang="en-US" sz="1800" b="0" dirty="0">
                <a:latin typeface="+mj-lt"/>
                <a:ea typeface="ＭＳ Ｐゴシック" charset="0"/>
              </a:rPr>
              <a:t>: </a:t>
            </a:r>
            <a:r>
              <a:rPr lang="en-US" sz="1800" b="0" dirty="0" err="1">
                <a:latin typeface="+mj-lt"/>
                <a:ea typeface="ＭＳ Ｐゴシック" charset="0"/>
              </a:rPr>
              <a:t>Guyon</a:t>
            </a:r>
            <a:r>
              <a:rPr lang="en-US" sz="1800" b="0" dirty="0">
                <a:latin typeface="+mj-lt"/>
                <a:ea typeface="ＭＳ Ｐゴシック" charset="0"/>
              </a:rPr>
              <a:t> et al 2005 </a:t>
            </a:r>
            <a:r>
              <a:rPr lang="en-US" sz="1800" b="0" dirty="0" err="1">
                <a:latin typeface="+mj-lt"/>
                <a:ea typeface="ＭＳ Ｐゴシック" charset="0"/>
              </a:rPr>
              <a:t>Ap.J</a:t>
            </a:r>
            <a:r>
              <a:rPr lang="en-US" sz="1800" b="0" dirty="0">
                <a:latin typeface="+mj-lt"/>
                <a:ea typeface="ＭＳ Ｐゴシック" charset="0"/>
              </a:rPr>
              <a:t>. 622, 744</a:t>
            </a:r>
          </a:p>
          <a:p>
            <a:r>
              <a:rPr lang="en-US" sz="1800" b="0" dirty="0">
                <a:latin typeface="+mj-lt"/>
                <a:ea typeface="ＭＳ Ｐゴシック" charset="0"/>
                <a:cs typeface="ＭＳ Ｐゴシック" charset="0"/>
              </a:rPr>
              <a:t>Interference / wave-optics</a:t>
            </a:r>
          </a:p>
          <a:p>
            <a:pPr lvl="1"/>
            <a:r>
              <a:rPr lang="en-US" sz="1800" b="0" dirty="0">
                <a:latin typeface="+mj-lt"/>
                <a:ea typeface="ＭＳ Ｐゴシック" charset="0"/>
              </a:rPr>
              <a:t>4-quadrant phase mask: </a:t>
            </a:r>
            <a:r>
              <a:rPr lang="en-US" sz="1800" b="0" dirty="0" err="1">
                <a:latin typeface="+mj-lt"/>
                <a:ea typeface="ＭＳ Ｐゴシック" charset="0"/>
              </a:rPr>
              <a:t>Rouan</a:t>
            </a:r>
            <a:r>
              <a:rPr lang="en-US" sz="1800" b="0" dirty="0">
                <a:latin typeface="+mj-lt"/>
                <a:ea typeface="ＭＳ Ｐゴシック" charset="0"/>
              </a:rPr>
              <a:t> et al 2000 PASP 777 1479</a:t>
            </a:r>
          </a:p>
          <a:p>
            <a:pPr lvl="1"/>
            <a:r>
              <a:rPr lang="en-US" sz="1800" b="0" dirty="0">
                <a:latin typeface="+mj-lt"/>
                <a:ea typeface="ＭＳ Ｐゴシック" charset="0"/>
              </a:rPr>
              <a:t>Nulling interferometer/coronagraphs: </a:t>
            </a:r>
            <a:r>
              <a:rPr lang="en-US" sz="1800" b="0" dirty="0" err="1">
                <a:latin typeface="+mj-lt"/>
                <a:ea typeface="ＭＳ Ｐゴシック" charset="0"/>
              </a:rPr>
              <a:t>Mennesson</a:t>
            </a:r>
            <a:r>
              <a:rPr lang="en-US" sz="1800" b="0" dirty="0">
                <a:latin typeface="+mj-lt"/>
                <a:ea typeface="ＭＳ Ｐゴシック" charset="0"/>
              </a:rPr>
              <a:t> et al. 2004 Proc. SPIE 4860, 32</a:t>
            </a:r>
          </a:p>
          <a:p>
            <a:r>
              <a:rPr lang="en-US" sz="1800" b="0" dirty="0">
                <a:latin typeface="+mj-lt"/>
                <a:ea typeface="ＭＳ Ｐゴシック" charset="0"/>
                <a:cs typeface="ＭＳ Ｐゴシック" charset="0"/>
              </a:rPr>
              <a:t>Optical Vortex Coronagraphs</a:t>
            </a:r>
          </a:p>
          <a:p>
            <a:r>
              <a:rPr lang="en-US" sz="1800" b="0" dirty="0">
                <a:latin typeface="+mj-lt"/>
                <a:ea typeface="ＭＳ Ｐゴシック" charset="0"/>
                <a:cs typeface="ＭＳ Ｐゴシック" charset="0"/>
              </a:rPr>
              <a:t>Most practical coronagraphs only work at &gt; 3-5 </a:t>
            </a:r>
            <a:r>
              <a:rPr lang="en-US" sz="1800" b="0" dirty="0" err="1">
                <a:latin typeface="+mj-lt"/>
                <a:ea typeface="ＭＳ Ｐゴシック" charset="0"/>
                <a:cs typeface="ＭＳ Ｐゴシック" charset="0"/>
              </a:rPr>
              <a:t>λ</a:t>
            </a:r>
            <a:r>
              <a:rPr lang="en-US" sz="1800" b="0" dirty="0">
                <a:latin typeface="+mj-lt"/>
                <a:ea typeface="ＭＳ Ｐゴシック" charset="0"/>
                <a:cs typeface="ＭＳ Ｐゴシック" charset="0"/>
              </a:rPr>
              <a:t>/D</a:t>
            </a:r>
          </a:p>
          <a:p>
            <a:r>
              <a:rPr lang="en-US" sz="1800" b="0" dirty="0">
                <a:latin typeface="+mj-lt"/>
                <a:ea typeface="ＭＳ Ｐゴシック" charset="0"/>
                <a:cs typeface="ＭＳ Ｐゴシック" charset="0"/>
              </a:rPr>
              <a:t>Control of phase errors is as important as controlling diffraction</a:t>
            </a:r>
          </a:p>
        </p:txBody>
      </p:sp>
    </p:spTree>
    <p:extLst>
      <p:ext uri="{BB962C8B-B14F-4D97-AF65-F5344CB8AC3E}">
        <p14:creationId xmlns:p14="http://schemas.microsoft.com/office/powerpoint/2010/main" val="142657358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7533B-2213-8149-8AC1-EC89CB5A5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Coronagraph also improves stability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9C66F8-5DFF-594E-8E6F-CB4EE52E1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000" y="1640840"/>
            <a:ext cx="8534400" cy="42672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F6DDF8-3638-284D-A1B1-4F13DBE0A3FC}"/>
              </a:ext>
            </a:extLst>
          </p:cNvPr>
          <p:cNvSpPr txBox="1"/>
          <p:nvPr/>
        </p:nvSpPr>
        <p:spPr>
          <a:xfrm>
            <a:off x="2367280" y="6068814"/>
            <a:ext cx="4497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aseline="0" dirty="0">
                <a:latin typeface="+mn-lt"/>
              </a:rPr>
              <a:t>From Olivier Guyon Annual Reviews paper</a:t>
            </a:r>
          </a:p>
        </p:txBody>
      </p:sp>
    </p:spTree>
    <p:extLst>
      <p:ext uri="{BB962C8B-B14F-4D97-AF65-F5344CB8AC3E}">
        <p14:creationId xmlns:p14="http://schemas.microsoft.com/office/powerpoint/2010/main" val="159446853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Shaped-pupil coronagraphs to make dark holes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Kasdin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et al. 2003)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92728" y="1373908"/>
            <a:ext cx="7396018" cy="5315383"/>
            <a:chOff x="457200" y="694695"/>
            <a:chExt cx="7620000" cy="6006143"/>
          </a:xfrm>
        </p:grpSpPr>
        <p:pic>
          <p:nvPicPr>
            <p:cNvPr id="147459" name="Picture 3" descr="spergel cat pupi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219200"/>
              <a:ext cx="2741613" cy="2741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460" name="Picture 4" descr="spergel cat ps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1143000"/>
              <a:ext cx="2741613" cy="273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461" name="Picture 5" descr="kasdin multica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962400"/>
              <a:ext cx="2787650" cy="2738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462" name="Picture 6" descr="kasdin multicat ps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3886200"/>
              <a:ext cx="2733675" cy="2744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7463" name="Text Box 7"/>
            <p:cNvSpPr txBox="1">
              <a:spLocks noChangeArrowheads="1"/>
            </p:cNvSpPr>
            <p:nvPr/>
          </p:nvSpPr>
          <p:spPr bwMode="auto">
            <a:xfrm>
              <a:off x="516675" y="694695"/>
              <a:ext cx="27432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b="1" dirty="0">
                  <a:latin typeface="Arial" charset="0"/>
                </a:rPr>
                <a:t>Pupil</a:t>
              </a:r>
            </a:p>
          </p:txBody>
        </p:sp>
        <p:sp>
          <p:nvSpPr>
            <p:cNvPr id="147464" name="Text Box 8"/>
            <p:cNvSpPr txBox="1">
              <a:spLocks noChangeArrowheads="1"/>
            </p:cNvSpPr>
            <p:nvPr/>
          </p:nvSpPr>
          <p:spPr bwMode="auto">
            <a:xfrm>
              <a:off x="5334000" y="720786"/>
              <a:ext cx="27432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b="1" dirty="0">
                  <a:latin typeface="Arial" charset="0"/>
                </a:rPr>
                <a:t>PSF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355673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524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90600" y="4216400"/>
            <a:ext cx="1733551" cy="2895600"/>
            <a:chOff x="624" y="2656"/>
            <a:chExt cx="1092" cy="1824"/>
          </a:xfrm>
        </p:grpSpPr>
        <p:sp>
          <p:nvSpPr>
            <p:cNvPr id="190483" name="Line 4"/>
            <p:cNvSpPr>
              <a:spLocks noChangeShapeType="1"/>
            </p:cNvSpPr>
            <p:nvPr/>
          </p:nvSpPr>
          <p:spPr bwMode="auto">
            <a:xfrm>
              <a:off x="624" y="2832"/>
              <a:ext cx="768" cy="864"/>
            </a:xfrm>
            <a:prstGeom prst="line">
              <a:avLst/>
            </a:prstGeom>
            <a:noFill/>
            <a:ln w="5715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484" name="Text Box 5"/>
            <p:cNvSpPr txBox="1">
              <a:spLocks noChangeArrowheads="1"/>
            </p:cNvSpPr>
            <p:nvPr/>
          </p:nvSpPr>
          <p:spPr bwMode="auto">
            <a:xfrm rot="2815662">
              <a:off x="679" y="3443"/>
              <a:ext cx="182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aseline="0" dirty="0">
                  <a:solidFill>
                    <a:srgbClr val="3366FF"/>
                  </a:solidFill>
                  <a:latin typeface="Arial" charset="0"/>
                  <a:cs typeface="Arial" charset="0"/>
                </a:rPr>
                <a:t>AO </a:t>
              </a:r>
              <a:r>
                <a:rPr lang="en-US" sz="2000" baseline="0" dirty="0" err="1">
                  <a:solidFill>
                    <a:srgbClr val="3366FF"/>
                  </a:solidFill>
                  <a:latin typeface="Arial" charset="0"/>
                  <a:cs typeface="Arial" charset="0"/>
                </a:rPr>
                <a:t>Timelag</a:t>
              </a:r>
              <a:endParaRPr lang="en-US" sz="2000" baseline="0" dirty="0">
                <a:solidFill>
                  <a:srgbClr val="3366FF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133600" y="5867400"/>
            <a:ext cx="3200400" cy="473075"/>
            <a:chOff x="1344" y="3696"/>
            <a:chExt cx="2016" cy="298"/>
          </a:xfrm>
        </p:grpSpPr>
        <p:sp>
          <p:nvSpPr>
            <p:cNvPr id="190481" name="Line 7"/>
            <p:cNvSpPr>
              <a:spLocks noChangeShapeType="1"/>
            </p:cNvSpPr>
            <p:nvPr/>
          </p:nvSpPr>
          <p:spPr bwMode="auto">
            <a:xfrm>
              <a:off x="1344" y="3696"/>
              <a:ext cx="1776" cy="0"/>
            </a:xfrm>
            <a:prstGeom prst="line">
              <a:avLst/>
            </a:prstGeom>
            <a:noFill/>
            <a:ln w="5715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482" name="Text Box 8"/>
            <p:cNvSpPr txBox="1">
              <a:spLocks noChangeArrowheads="1"/>
            </p:cNvSpPr>
            <p:nvPr/>
          </p:nvSpPr>
          <p:spPr bwMode="auto">
            <a:xfrm>
              <a:off x="1536" y="3744"/>
              <a:ext cx="182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aseline="0" dirty="0">
                  <a:solidFill>
                    <a:srgbClr val="3366FF"/>
                  </a:solidFill>
                  <a:latin typeface="Arial" charset="0"/>
                  <a:cs typeface="Arial" charset="0"/>
                </a:rPr>
                <a:t>WFS measurement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041400" y="228600"/>
            <a:ext cx="3760788" cy="6146800"/>
            <a:chOff x="656" y="96"/>
            <a:chExt cx="2369" cy="3872"/>
          </a:xfrm>
        </p:grpSpPr>
        <p:sp>
          <p:nvSpPr>
            <p:cNvPr id="190479" name="Rectangle 10"/>
            <p:cNvSpPr>
              <a:spLocks noChangeArrowheads="1"/>
            </p:cNvSpPr>
            <p:nvPr/>
          </p:nvSpPr>
          <p:spPr bwMode="auto">
            <a:xfrm>
              <a:off x="656" y="96"/>
              <a:ext cx="288" cy="3872"/>
            </a:xfrm>
            <a:prstGeom prst="rect">
              <a:avLst/>
            </a:prstGeom>
            <a:solidFill>
              <a:srgbClr val="5F5F5F"/>
            </a:solidFill>
            <a:ln w="1905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90480" name="Text Box 11"/>
            <p:cNvSpPr txBox="1">
              <a:spLocks noChangeArrowheads="1"/>
            </p:cNvSpPr>
            <p:nvPr/>
          </p:nvSpPr>
          <p:spPr bwMode="auto">
            <a:xfrm>
              <a:off x="912" y="960"/>
              <a:ext cx="2113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aseline="0" dirty="0">
                  <a:solidFill>
                    <a:srgbClr val="FFFFFF"/>
                  </a:solidFill>
                  <a:latin typeface="Arial" charset="0"/>
                </a:rPr>
                <a:t>Inner working distance</a:t>
              </a:r>
              <a:r>
                <a:rPr lang="en-US" baseline="0" dirty="0">
                  <a:solidFill>
                    <a:srgbClr val="FFFFFF"/>
                  </a:solidFill>
                </a:rPr>
                <a:t> ~ 3-5 </a:t>
              </a:r>
              <a:r>
                <a:rPr lang="en-US" baseline="0" dirty="0" err="1">
                  <a:solidFill>
                    <a:srgbClr val="FFFFFF"/>
                  </a:solidFill>
                </a:rPr>
                <a:t>λ</a:t>
              </a:r>
              <a:r>
                <a:rPr lang="en-US" baseline="0" dirty="0">
                  <a:solidFill>
                    <a:srgbClr val="FFFFFF"/>
                  </a:solidFill>
                </a:rPr>
                <a:t>/D</a:t>
              </a: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2851151" y="2743200"/>
            <a:ext cx="6140451" cy="3505200"/>
            <a:chOff x="1796" y="1728"/>
            <a:chExt cx="3868" cy="2208"/>
          </a:xfrm>
        </p:grpSpPr>
        <p:grpSp>
          <p:nvGrpSpPr>
            <p:cNvPr id="190472" name="Group 13"/>
            <p:cNvGrpSpPr>
              <a:grpSpLocks/>
            </p:cNvGrpSpPr>
            <p:nvPr/>
          </p:nvGrpSpPr>
          <p:grpSpPr bwMode="auto">
            <a:xfrm>
              <a:off x="3168" y="3264"/>
              <a:ext cx="2496" cy="672"/>
              <a:chOff x="3168" y="3264"/>
              <a:chExt cx="2496" cy="672"/>
            </a:xfrm>
          </p:grpSpPr>
          <p:sp>
            <p:nvSpPr>
              <p:cNvPr id="190476" name="Line 14"/>
              <p:cNvSpPr>
                <a:spLocks noChangeShapeType="1"/>
              </p:cNvSpPr>
              <p:nvPr/>
            </p:nvSpPr>
            <p:spPr bwMode="auto">
              <a:xfrm>
                <a:off x="3216" y="3408"/>
                <a:ext cx="2448" cy="480"/>
              </a:xfrm>
              <a:prstGeom prst="line">
                <a:avLst/>
              </a:prstGeom>
              <a:noFill/>
              <a:ln w="5715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477" name="Text Box 15"/>
              <p:cNvSpPr txBox="1">
                <a:spLocks noChangeArrowheads="1"/>
              </p:cNvSpPr>
              <p:nvPr/>
            </p:nvSpPr>
            <p:spPr bwMode="auto">
              <a:xfrm rot="806291">
                <a:off x="3552" y="3264"/>
                <a:ext cx="14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 baseline="0" dirty="0">
                    <a:solidFill>
                      <a:srgbClr val="3366FF"/>
                    </a:solidFill>
                    <a:latin typeface="Arial" charset="0"/>
                    <a:cs typeface="Arial" charset="0"/>
                  </a:rPr>
                  <a:t>Fitting error</a:t>
                </a:r>
              </a:p>
            </p:txBody>
          </p:sp>
          <p:sp>
            <p:nvSpPr>
              <p:cNvPr id="190478" name="Line 16"/>
              <p:cNvSpPr>
                <a:spLocks noChangeShapeType="1"/>
              </p:cNvSpPr>
              <p:nvPr/>
            </p:nvSpPr>
            <p:spPr bwMode="auto">
              <a:xfrm flipH="1">
                <a:off x="3168" y="3408"/>
                <a:ext cx="48" cy="528"/>
              </a:xfrm>
              <a:prstGeom prst="line">
                <a:avLst/>
              </a:prstGeom>
              <a:noFill/>
              <a:ln w="5715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0473" name="Group 17"/>
            <p:cNvGrpSpPr>
              <a:grpSpLocks/>
            </p:cNvGrpSpPr>
            <p:nvPr/>
          </p:nvGrpSpPr>
          <p:grpSpPr bwMode="auto">
            <a:xfrm>
              <a:off x="1796" y="1728"/>
              <a:ext cx="2188" cy="1680"/>
              <a:chOff x="1796" y="1728"/>
              <a:chExt cx="2188" cy="1680"/>
            </a:xfrm>
          </p:grpSpPr>
          <p:sp>
            <p:nvSpPr>
              <p:cNvPr id="190474" name="Text Box 18"/>
              <p:cNvSpPr txBox="1">
                <a:spLocks noChangeArrowheads="1"/>
              </p:cNvSpPr>
              <p:nvPr/>
            </p:nvSpPr>
            <p:spPr bwMode="auto">
              <a:xfrm>
                <a:off x="1796" y="1728"/>
                <a:ext cx="2188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baseline="0" dirty="0">
                    <a:solidFill>
                      <a:srgbClr val="FFFFFF"/>
                    </a:solidFill>
                    <a:latin typeface="Arial" charset="0"/>
                  </a:rPr>
                  <a:t>Outer working distance</a:t>
                </a:r>
                <a:r>
                  <a:rPr lang="en-US" baseline="0" dirty="0">
                    <a:solidFill>
                      <a:srgbClr val="FFFFFF"/>
                    </a:solidFill>
                  </a:rPr>
                  <a:t> ~ N </a:t>
                </a:r>
                <a:r>
                  <a:rPr lang="en-US" baseline="0" dirty="0" err="1">
                    <a:solidFill>
                      <a:srgbClr val="FFFFFF"/>
                    </a:solidFill>
                  </a:rPr>
                  <a:t>λ</a:t>
                </a:r>
                <a:r>
                  <a:rPr lang="en-US" baseline="0" dirty="0">
                    <a:solidFill>
                      <a:srgbClr val="FFFFFF"/>
                    </a:solidFill>
                  </a:rPr>
                  <a:t>/D</a:t>
                </a:r>
              </a:p>
            </p:txBody>
          </p:sp>
          <p:sp>
            <p:nvSpPr>
              <p:cNvPr id="190475" name="Line 19"/>
              <p:cNvSpPr>
                <a:spLocks noChangeShapeType="1"/>
              </p:cNvSpPr>
              <p:nvPr/>
            </p:nvSpPr>
            <p:spPr bwMode="auto">
              <a:xfrm>
                <a:off x="3120" y="2256"/>
                <a:ext cx="48" cy="1152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pic>
        <p:nvPicPr>
          <p:cNvPr id="190471" name="Picture 21" descr="exaoc_s1_m8_300_phot_l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60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Random intensity of all the Fourier components produces speckles</a:t>
            </a:r>
          </a:p>
        </p:txBody>
      </p:sp>
      <p:pic>
        <p:nvPicPr>
          <p:cNvPr id="192515" name="Picture 4" descr="exaoc_in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95400"/>
            <a:ext cx="495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83686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As speckles average out (</a:t>
            </a:r>
            <a:r>
              <a:rPr lang="en-US" sz="2400" dirty="0">
                <a:latin typeface="Symbol" charset="0"/>
                <a:ea typeface="ＭＳ Ｐゴシック" charset="0"/>
                <a:cs typeface="ＭＳ Ｐゴシック" charset="0"/>
              </a:rPr>
              <a:t>t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~ D/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400" baseline="-25000" dirty="0" err="1">
                <a:latin typeface="Arial" charset="0"/>
                <a:ea typeface="ＭＳ Ｐゴシック" charset="0"/>
                <a:cs typeface="ＭＳ Ｐゴシック" charset="0"/>
              </a:rPr>
              <a:t>wind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planets can be detected</a:t>
            </a:r>
          </a:p>
        </p:txBody>
      </p:sp>
      <p:pic>
        <p:nvPicPr>
          <p:cNvPr id="1966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534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61532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Must get rid of static errors as well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9620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Exoplanets as of 2020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2E0267-F605-5F46-8039-84FB74216FEB}"/>
              </a:ext>
            </a:extLst>
          </p:cNvPr>
          <p:cNvGrpSpPr/>
          <p:nvPr/>
        </p:nvGrpSpPr>
        <p:grpSpPr>
          <a:xfrm>
            <a:off x="726621" y="1393961"/>
            <a:ext cx="7380789" cy="5318407"/>
            <a:chOff x="726621" y="1393961"/>
            <a:chExt cx="7380789" cy="531840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209360E-A7C6-4A45-AEE5-D35C492A8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612"/>
            <a:stretch/>
          </p:blipFill>
          <p:spPr>
            <a:xfrm>
              <a:off x="726621" y="1393961"/>
              <a:ext cx="6623957" cy="53184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6C580CD-530E-DC4E-8C15-3C3B17C2D297}"/>
                </a:ext>
              </a:extLst>
            </p:cNvPr>
            <p:cNvSpPr/>
            <p:nvPr/>
          </p:nvSpPr>
          <p:spPr bwMode="auto">
            <a:xfrm>
              <a:off x="4030730" y="1688757"/>
              <a:ext cx="3319848" cy="1573427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E5DE7A-A22D-294E-9BDD-FF4F981BAF6D}"/>
                </a:ext>
              </a:extLst>
            </p:cNvPr>
            <p:cNvSpPr txBox="1"/>
            <p:nvPr/>
          </p:nvSpPr>
          <p:spPr>
            <a:xfrm>
              <a:off x="3814119" y="3262184"/>
              <a:ext cx="42932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aseline="0" dirty="0">
                  <a:solidFill>
                    <a:srgbClr val="FF0000"/>
                  </a:solidFill>
                  <a:latin typeface="+mn-lt"/>
                </a:rPr>
                <a:t>Today 30-40 directly imaged exoplanets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68570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ExAO 0 nm static errors, 5 MJ/500 MYr planet, 15 minute integration</a:t>
            </a:r>
          </a:p>
        </p:txBody>
      </p:sp>
      <p:pic>
        <p:nvPicPr>
          <p:cNvPr id="236547" name="Picture 3" descr="xaopi_s0_m5_a500_ph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495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48" name="Picture 4" descr="xaopi_s0_m5_a500_phot_sl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066800"/>
            <a:ext cx="495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44176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ExAO 1 nm static errors, 5 MJ/500 MYr planet, 15 minute integration</a:t>
            </a:r>
          </a:p>
        </p:txBody>
      </p:sp>
      <p:pic>
        <p:nvPicPr>
          <p:cNvPr id="238595" name="Picture 3" descr="xaopi_s1_m5_a500_ph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495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596" name="Picture 4" descr="xaopi_s1_m5_a500_phot_sl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066800"/>
            <a:ext cx="495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852363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ExAO 2 nm static errors, 5 MJ/500 MYr planet, 15 minute integration</a:t>
            </a:r>
          </a:p>
        </p:txBody>
      </p:sp>
      <p:pic>
        <p:nvPicPr>
          <p:cNvPr id="240643" name="Picture 3" descr="xaopi_s1_m5_a500_ph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495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4" name="Picture 4" descr="xaopi_s2_m5_a500_ph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495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5" name="Picture 5" descr="xaopi_s2_m5_a500_phot_sl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066800"/>
            <a:ext cx="495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92419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ExAO 5 nm static errors, 5 MJ/500 MYr planet, 15 minute integration</a:t>
            </a:r>
          </a:p>
        </p:txBody>
      </p:sp>
      <p:pic>
        <p:nvPicPr>
          <p:cNvPr id="242691" name="Picture 3" descr="xaopi_s5_m5_a500_ph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495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2" name="Picture 4" descr="xaopi_s5_m5_a500_phot_sl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066800"/>
            <a:ext cx="495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97392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7529B-4C47-C34E-8878-8A292F32B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AO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93DD72-9EAF-C145-A203-BABEEBD09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" y="1395041"/>
            <a:ext cx="7858760" cy="46467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D97FE3-4DC6-9D40-9C5B-88A17F9308A2}"/>
              </a:ext>
            </a:extLst>
          </p:cNvPr>
          <p:cNvSpPr txBox="1"/>
          <p:nvPr/>
        </p:nvSpPr>
        <p:spPr>
          <a:xfrm>
            <a:off x="3379653" y="6261854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aseline="0" dirty="0" err="1">
                <a:latin typeface="+mn-lt"/>
              </a:rPr>
              <a:t>Milli</a:t>
            </a:r>
            <a:r>
              <a:rPr lang="en-US" sz="1800" baseline="0" dirty="0">
                <a:latin typeface="+mn-lt"/>
              </a:rPr>
              <a:t> et al. 2017</a:t>
            </a:r>
          </a:p>
        </p:txBody>
      </p:sp>
    </p:spTree>
    <p:extLst>
      <p:ext uri="{BB962C8B-B14F-4D97-AF65-F5344CB8AC3E}">
        <p14:creationId xmlns:p14="http://schemas.microsoft.com/office/powerpoint/2010/main" val="198297743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C0D3-3406-F24F-B2C0-A0A681F1D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Extreme AO Systems today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C4CCE8-D4AC-0342-B3D0-46E77EA14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1714500"/>
            <a:ext cx="842010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41486D-F48C-8742-A08A-2657A3FC5EEB}"/>
              </a:ext>
            </a:extLst>
          </p:cNvPr>
          <p:cNvSpPr txBox="1"/>
          <p:nvPr/>
        </p:nvSpPr>
        <p:spPr>
          <a:xfrm>
            <a:off x="2367280" y="6068814"/>
            <a:ext cx="4497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aseline="0" dirty="0">
                <a:latin typeface="+mn-lt"/>
              </a:rPr>
              <a:t>From Olivier Guyon Annual Reviews paper</a:t>
            </a:r>
          </a:p>
        </p:txBody>
      </p:sp>
    </p:spTree>
    <p:extLst>
      <p:ext uri="{BB962C8B-B14F-4D97-AF65-F5344CB8AC3E}">
        <p14:creationId xmlns:p14="http://schemas.microsoft.com/office/powerpoint/2010/main" val="138831697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Schematic of Gemini Planet Imager</a:t>
            </a:r>
          </a:p>
        </p:txBody>
      </p:sp>
      <p:pic>
        <p:nvPicPr>
          <p:cNvPr id="3" name="Picture 2" descr="GPI Schemat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1385568"/>
            <a:ext cx="5999707" cy="505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8761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original Keck AO </a:t>
            </a:r>
            <a:br>
              <a:rPr lang="en-US" dirty="0"/>
            </a:br>
            <a:r>
              <a:rPr lang="en-US" dirty="0"/>
              <a:t>and GPI AO parameters</a:t>
            </a:r>
          </a:p>
        </p:txBody>
      </p:sp>
      <p:graphicFrame>
        <p:nvGraphicFramePr>
          <p:cNvPr id="3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461379"/>
              </p:ext>
            </p:extLst>
          </p:nvPr>
        </p:nvGraphicFramePr>
        <p:xfrm>
          <a:off x="1179944" y="1445491"/>
          <a:ext cx="6186055" cy="4892963"/>
        </p:xfrm>
        <a:graphic>
          <a:graphicData uri="http://schemas.openxmlformats.org/drawingml/2006/table">
            <a:tbl>
              <a:tblPr/>
              <a:tblGrid>
                <a:gridCol w="1975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3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75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57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A2979"/>
                        </a:solidFill>
                        <a:effectLst/>
                        <a:latin typeface="Helvetica" pitchFamily="-110" charset="0"/>
                        <a:ea typeface="Arial" pitchFamily="-110" charset="0"/>
                        <a:cs typeface="Arial" pitchFamily="-110" charset="0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A2979"/>
                          </a:solidFill>
                          <a:effectLst/>
                          <a:latin typeface="Helvetica" pitchFamily="-110" charset="0"/>
                          <a:ea typeface="Arial" pitchFamily="-110" charset="0"/>
                          <a:cs typeface="Arial" pitchFamily="-110" charset="0"/>
                        </a:rPr>
                        <a:t>Keck AO (1999)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A2979"/>
                          </a:solidFill>
                          <a:effectLst/>
                          <a:latin typeface="Helvetica" pitchFamily="-110" charset="0"/>
                          <a:ea typeface="Arial" pitchFamily="-110" charset="0"/>
                          <a:cs typeface="Arial" pitchFamily="-110" charset="0"/>
                        </a:rPr>
                        <a:t>GPI  (2010)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9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A2979"/>
                          </a:solidFill>
                          <a:effectLst/>
                          <a:latin typeface="Helvetica" pitchFamily="-110" charset="0"/>
                          <a:ea typeface="Arial" pitchFamily="-110" charset="0"/>
                          <a:cs typeface="Arial" pitchFamily="-110" charset="0"/>
                        </a:rPr>
                        <a:t>Deformable mirror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A2979"/>
                          </a:solidFill>
                          <a:effectLst/>
                          <a:latin typeface="Helvetica" pitchFamily="-110" charset="0"/>
                          <a:ea typeface="Arial" pitchFamily="-110" charset="0"/>
                          <a:cs typeface="Arial" pitchFamily="-110" charset="0"/>
                        </a:rPr>
                        <a:t>349 actuators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A2979"/>
                          </a:solidFill>
                          <a:effectLst/>
                          <a:latin typeface="Helvetica" pitchFamily="-110" charset="0"/>
                          <a:ea typeface="Arial" pitchFamily="-110" charset="0"/>
                          <a:cs typeface="Arial" pitchFamily="-110" charset="0"/>
                        </a:rPr>
                        <a:t>(240 active)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A2979"/>
                          </a:solidFill>
                          <a:effectLst/>
                          <a:latin typeface="Helvetica" pitchFamily="-110" charset="0"/>
                          <a:ea typeface="Arial" pitchFamily="-110" charset="0"/>
                          <a:cs typeface="Arial" pitchFamily="-110" charset="0"/>
                        </a:rPr>
                        <a:t>4096 actuators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A2979"/>
                          </a:solidFill>
                          <a:effectLst/>
                          <a:latin typeface="Helvetica" pitchFamily="-110" charset="0"/>
                          <a:ea typeface="Arial" pitchFamily="-110" charset="0"/>
                          <a:cs typeface="Arial" pitchFamily="-110" charset="0"/>
                        </a:rPr>
                        <a:t>(1809 active)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3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A2979"/>
                          </a:solidFill>
                          <a:effectLst/>
                          <a:latin typeface="Helvetica" pitchFamily="-110" charset="0"/>
                          <a:ea typeface="Arial" pitchFamily="-110" charset="0"/>
                          <a:cs typeface="Arial" pitchFamily="-110" charset="0"/>
                        </a:rPr>
                        <a:t>Subaperture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A2979"/>
                          </a:solidFill>
                          <a:effectLst/>
                          <a:latin typeface="Helvetica" pitchFamily="-110" charset="0"/>
                          <a:ea typeface="Arial" pitchFamily="-110" charset="0"/>
                          <a:cs typeface="Arial" pitchFamily="-110" charset="0"/>
                        </a:rPr>
                        <a:t>56 cm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A2979"/>
                          </a:solidFill>
                          <a:effectLst/>
                          <a:latin typeface="Helvetica" pitchFamily="-110" charset="0"/>
                          <a:ea typeface="Arial" pitchFamily="-110" charset="0"/>
                          <a:cs typeface="Arial" pitchFamily="-110" charset="0"/>
                        </a:rPr>
                        <a:t>18 cm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3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A2979"/>
                          </a:solidFill>
                          <a:effectLst/>
                          <a:latin typeface="Helvetica" pitchFamily="-110" charset="0"/>
                          <a:ea typeface="Arial" pitchFamily="-110" charset="0"/>
                          <a:cs typeface="Arial" pitchFamily="-110" charset="0"/>
                        </a:rPr>
                        <a:t>Control rate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A2979"/>
                          </a:solidFill>
                          <a:effectLst/>
                          <a:latin typeface="Helvetica" pitchFamily="-110" charset="0"/>
                          <a:ea typeface="Arial" pitchFamily="-110" charset="0"/>
                          <a:cs typeface="Arial" pitchFamily="-110" charset="0"/>
                        </a:rPr>
                        <a:t>670 Hz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A2979"/>
                          </a:solidFill>
                          <a:effectLst/>
                          <a:latin typeface="Helvetica" pitchFamily="-110" charset="0"/>
                          <a:ea typeface="Arial" pitchFamily="-110" charset="0"/>
                          <a:cs typeface="Arial" pitchFamily="-110" charset="0"/>
                        </a:rPr>
                        <a:t>2000 Hz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9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A2979"/>
                          </a:solidFill>
                          <a:effectLst/>
                          <a:latin typeface="Helvetica" pitchFamily="-110" charset="0"/>
                          <a:ea typeface="Arial" pitchFamily="-110" charset="0"/>
                          <a:cs typeface="Arial" pitchFamily="-110" charset="0"/>
                        </a:rPr>
                        <a:t>Wavefront sensor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A2979"/>
                          </a:solidFill>
                          <a:effectLst/>
                          <a:latin typeface="Helvetica" pitchFamily="-110" charset="0"/>
                          <a:ea typeface="Arial" pitchFamily="-110" charset="0"/>
                          <a:cs typeface="Arial" pitchFamily="-110" charset="0"/>
                        </a:rPr>
                        <a:t>Shack-Hartmann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A2979"/>
                          </a:solidFill>
                          <a:effectLst/>
                          <a:latin typeface="Helvetica" pitchFamily="-110" charset="0"/>
                          <a:ea typeface="Arial" pitchFamily="-110" charset="0"/>
                          <a:cs typeface="Arial" pitchFamily="-110" charset="0"/>
                        </a:rPr>
                        <a:t>400 – 1000 nm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A2979"/>
                          </a:solidFill>
                          <a:effectLst/>
                          <a:latin typeface="Helvetica" pitchFamily="-110" charset="0"/>
                          <a:ea typeface="Arial" pitchFamily="-110" charset="0"/>
                          <a:cs typeface="Arial" pitchFamily="-110" charset="0"/>
                        </a:rPr>
                        <a:t>Spatially-filtered Shack-Hartmann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A2979"/>
                          </a:solidFill>
                          <a:effectLst/>
                          <a:latin typeface="Helvetica" pitchFamily="-110" charset="0"/>
                          <a:ea typeface="Arial" pitchFamily="-110" charset="0"/>
                          <a:cs typeface="Arial" pitchFamily="-110" charset="0"/>
                        </a:rPr>
                        <a:t>700-900 nm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09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A2979"/>
                          </a:solidFill>
                          <a:effectLst/>
                          <a:latin typeface="Helvetica" pitchFamily="-110" charset="0"/>
                          <a:ea typeface="Arial" pitchFamily="-110" charset="0"/>
                          <a:cs typeface="Arial" pitchFamily="-110" charset="0"/>
                        </a:rPr>
                        <a:t>Strehl @ 1.65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A2979"/>
                          </a:solidFill>
                          <a:effectLst/>
                          <a:latin typeface="Symbol" pitchFamily="-110" charset="2"/>
                          <a:ea typeface="Arial" pitchFamily="-110" charset="0"/>
                          <a:cs typeface="Arial" pitchFamily="-110" charset="0"/>
                        </a:rPr>
                        <a:t>m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A2979"/>
                          </a:solidFill>
                          <a:effectLst/>
                          <a:latin typeface="Helvetica" pitchFamily="-110" charset="0"/>
                          <a:ea typeface="Arial" pitchFamily="-110" charset="0"/>
                          <a:cs typeface="Arial" pitchFamily="-110" charset="0"/>
                        </a:rPr>
                        <a:t>m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A2979"/>
                          </a:solidFill>
                          <a:effectLst/>
                          <a:latin typeface="Helvetica" pitchFamily="-110" charset="0"/>
                          <a:ea typeface="Arial" pitchFamily="-110" charset="0"/>
                          <a:cs typeface="Arial" pitchFamily="-110" charset="0"/>
                        </a:rPr>
                        <a:t>40%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A2979"/>
                          </a:solidFill>
                          <a:effectLst/>
                          <a:latin typeface="Helvetica" pitchFamily="-110" charset="0"/>
                          <a:ea typeface="Arial" pitchFamily="-110" charset="0"/>
                          <a:cs typeface="Arial" pitchFamily="-110" charset="0"/>
                        </a:rPr>
                        <a:t>&gt; 90%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57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A2979"/>
                          </a:solidFill>
                          <a:effectLst/>
                          <a:latin typeface="Helvetica" pitchFamily="-110" charset="0"/>
                          <a:ea typeface="Arial" pitchFamily="-110" charset="0"/>
                          <a:cs typeface="Arial" pitchFamily="-110" charset="0"/>
                        </a:rPr>
                        <a:t>Guide star mag</a:t>
                      </a:r>
                      <a:b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A2979"/>
                          </a:solidFill>
                          <a:effectLst/>
                          <a:latin typeface="Helvetica" pitchFamily="-110" charset="0"/>
                          <a:ea typeface="Arial" pitchFamily="-110" charset="0"/>
                          <a:cs typeface="Arial" pitchFamily="-110" charset="0"/>
                        </a:rPr>
                      </a:b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A2979"/>
                          </a:solidFill>
                          <a:effectLst/>
                          <a:latin typeface="Helvetica" pitchFamily="-110" charset="0"/>
                          <a:ea typeface="Arial" pitchFamily="-110" charset="0"/>
                          <a:cs typeface="Arial" pitchFamily="-110" charset="0"/>
                        </a:rPr>
                        <a:t>(NGS only)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A2979"/>
                          </a:solidFill>
                          <a:effectLst/>
                          <a:latin typeface="Helvetica" pitchFamily="-110" charset="0"/>
                          <a:ea typeface="Arial" pitchFamily="-110" charset="0"/>
                          <a:cs typeface="Arial" pitchFamily="-110" charset="0"/>
                        </a:rPr>
                        <a:t>R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A2979"/>
                          </a:solidFill>
                          <a:effectLst/>
                          <a:latin typeface="Helvetica" pitchFamily="-110" charset="0"/>
                          <a:ea typeface="Arial" pitchFamily="-110" charset="0"/>
                          <a:cs typeface="Arial" pitchFamily="-110" charset="0"/>
                        </a:rPr>
                        <a:t>&lt; 13.5 mag.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A2979"/>
                          </a:solidFill>
                          <a:effectLst/>
                          <a:latin typeface="Helvetica" pitchFamily="-110" charset="0"/>
                          <a:ea typeface="Arial" pitchFamily="-110" charset="0"/>
                          <a:cs typeface="Arial" pitchFamily="-110" charset="0"/>
                        </a:rPr>
                        <a:t>I &lt; 9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A2979"/>
                          </a:solidFill>
                          <a:effectLst/>
                          <a:latin typeface="Helvetica" pitchFamily="-110" charset="0"/>
                          <a:ea typeface="Arial" pitchFamily="-110" charset="0"/>
                          <a:cs typeface="Arial" pitchFamily="-110" charset="0"/>
                        </a:rPr>
                        <a:t>mag.</a:t>
                      </a:r>
                      <a:endParaRPr kumimoji="0" lang="en-US" sz="1600" b="1" i="1" u="none" strike="noStrike" cap="none" normalizeH="0" baseline="0" dirty="0">
                        <a:ln>
                          <a:noFill/>
                        </a:ln>
                        <a:solidFill>
                          <a:srgbClr val="0A2979"/>
                        </a:solidFill>
                        <a:effectLst/>
                        <a:latin typeface="Helvetica" pitchFamily="-110" charset="0"/>
                        <a:ea typeface="Arial" pitchFamily="-110" charset="0"/>
                        <a:cs typeface="Arial" pitchFamily="-110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A2979"/>
                          </a:solidFill>
                          <a:effectLst/>
                          <a:latin typeface="Helvetica" pitchFamily="-110" charset="0"/>
                          <a:ea typeface="Arial" pitchFamily="-110" charset="0"/>
                          <a:cs typeface="Arial" pitchFamily="-110" charset="0"/>
                        </a:rPr>
                        <a:t> ( V &lt; 11)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797712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3"/>
          <p:cNvSpPr>
            <a:spLocks noGrp="1" noChangeArrowheads="1"/>
          </p:cNvSpPr>
          <p:nvPr>
            <p:ph type="title"/>
          </p:nvPr>
        </p:nvSpPr>
        <p:spPr>
          <a:xfrm>
            <a:off x="457199" y="0"/>
            <a:ext cx="7474527" cy="1295400"/>
          </a:xfrm>
        </p:spPr>
        <p:txBody>
          <a:bodyPr/>
          <a:lstStyle/>
          <a:p>
            <a:r>
              <a:rPr lang="en-US" dirty="0">
                <a:latin typeface="Arial" charset="0"/>
                <a:cs typeface="Arial" charset="0"/>
              </a:rPr>
              <a:t>Data pipeline assembles cubes: </a:t>
            </a:r>
            <a:br>
              <a:rPr lang="en-US" dirty="0">
                <a:latin typeface="Arial" charset="0"/>
                <a:cs typeface="Arial" charset="0"/>
              </a:rPr>
            </a:br>
            <a:r>
              <a:rPr lang="en-US" dirty="0">
                <a:latin typeface="Arial" charset="0"/>
                <a:cs typeface="Arial" charset="0"/>
              </a:rPr>
              <a:t>image of planet as function of wavelength</a:t>
            </a:r>
          </a:p>
        </p:txBody>
      </p:sp>
      <p:sp>
        <p:nvSpPr>
          <p:cNvPr id="254979" name="Rectangle 4"/>
          <p:cNvSpPr>
            <a:spLocks noChangeArrowheads="1"/>
          </p:cNvSpPr>
          <p:nvPr/>
        </p:nvSpPr>
        <p:spPr bwMode="auto">
          <a:xfrm>
            <a:off x="5891213" y="6491288"/>
            <a:ext cx="2247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800">
                <a:cs typeface="Arial" charset="0"/>
              </a:rPr>
              <a:t>Christian Marois, HIA</a:t>
            </a:r>
          </a:p>
        </p:txBody>
      </p:sp>
      <p:pic>
        <p:nvPicPr>
          <p:cNvPr id="254980" name="Picture 6" descr="psfc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418" y="1484745"/>
            <a:ext cx="4800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94326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2A9C6-2EBA-004D-A125-D1AC4E4E5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Class Projects, how to calculate contrast ratio?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A787E-8ABF-CE4F-93C0-731559A41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171" y="1368425"/>
            <a:ext cx="8534400" cy="5072743"/>
          </a:xfrm>
        </p:spPr>
        <p:txBody>
          <a:bodyPr/>
          <a:lstStyle/>
          <a:p>
            <a:pPr>
              <a:spcBef>
                <a:spcPts val="3216"/>
              </a:spcBef>
            </a:pPr>
            <a:r>
              <a:rPr lang="en-US" dirty="0"/>
              <a:t>Not a simple expression, as it depends on removing internal </a:t>
            </a:r>
            <a:r>
              <a:rPr lang="en-US" dirty="0" err="1"/>
              <a:t>wavefront</a:t>
            </a:r>
            <a:r>
              <a:rPr lang="en-US" dirty="0"/>
              <a:t> errors as well as atmospheric ones, coronagraph performance, </a:t>
            </a:r>
            <a:r>
              <a:rPr lang="en-US" dirty="0" err="1"/>
              <a:t>etc</a:t>
            </a:r>
            <a:endParaRPr lang="en-US" dirty="0"/>
          </a:p>
          <a:p>
            <a:pPr>
              <a:spcBef>
                <a:spcPts val="3216"/>
              </a:spcBef>
            </a:pPr>
            <a:r>
              <a:rPr lang="en-US" dirty="0"/>
              <a:t>One </a:t>
            </a:r>
            <a:r>
              <a:rPr lang="en-US" u="sng" dirty="0"/>
              <a:t>very</a:t>
            </a:r>
            <a:r>
              <a:rPr lang="en-US" dirty="0"/>
              <a:t> rough guess (from </a:t>
            </a:r>
            <a:r>
              <a:rPr lang="en-US" dirty="0" err="1"/>
              <a:t>Milli</a:t>
            </a:r>
            <a:r>
              <a:rPr lang="en-US" dirty="0"/>
              <a:t> et al. 2017):</a:t>
            </a:r>
          </a:p>
          <a:p>
            <a:pPr>
              <a:spcBef>
                <a:spcPts val="3216"/>
              </a:spcBef>
            </a:pPr>
            <a:endParaRPr lang="en-US" dirty="0"/>
          </a:p>
          <a:p>
            <a:pPr>
              <a:spcBef>
                <a:spcPts val="3216"/>
              </a:spcBef>
            </a:pPr>
            <a:endParaRPr lang="en-US" dirty="0"/>
          </a:p>
          <a:p>
            <a:pPr>
              <a:spcBef>
                <a:spcPts val="3216"/>
              </a:spcBef>
            </a:pPr>
            <a:r>
              <a:rPr lang="en-US" dirty="0"/>
              <a:t>In real systems this is an under-estimate of the contrast</a:t>
            </a:r>
          </a:p>
          <a:p>
            <a:pPr>
              <a:spcBef>
                <a:spcPts val="3216"/>
              </a:spcBef>
            </a:pPr>
            <a:r>
              <a:rPr lang="en-US" dirty="0"/>
              <a:t>For </a:t>
            </a:r>
            <a:r>
              <a:rPr lang="en-US" dirty="0" err="1"/>
              <a:t>ExAO</a:t>
            </a:r>
            <a:r>
              <a:rPr lang="en-US" dirty="0"/>
              <a:t>, want very high </a:t>
            </a:r>
            <a:r>
              <a:rPr lang="en-US" dirty="0" err="1"/>
              <a:t>Strehl</a:t>
            </a:r>
            <a:r>
              <a:rPr lang="en-US" dirty="0"/>
              <a:t> (&gt;90%)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54A2D7-F8AB-A446-B5F5-4FFDA91FE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780" y="3676197"/>
            <a:ext cx="2771639" cy="98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8412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8D003-E16A-1042-BE5E-6E15A2CC8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Working requirements for direct 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60B33-BE8E-8443-B6F1-BA0046856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427480"/>
            <a:ext cx="8534400" cy="5430520"/>
          </a:xfrm>
        </p:spPr>
        <p:txBody>
          <a:bodyPr/>
          <a:lstStyle/>
          <a:p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Contrast between flux from host star and planet</a:t>
            </a:r>
          </a:p>
          <a:p>
            <a:pPr lvl="1"/>
            <a:r>
              <a:rPr lang="en-US" dirty="0"/>
              <a:t>Depends on wavelength, type of planet, type of star, distance of planet from star, etc.</a:t>
            </a:r>
          </a:p>
          <a:p>
            <a:pPr>
              <a:spcBef>
                <a:spcPts val="2952"/>
              </a:spcBef>
            </a:pP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Order of magnitude for sun-like star</a:t>
            </a:r>
          </a:p>
          <a:p>
            <a:pPr lvl="1"/>
            <a:r>
              <a:rPr lang="en-US" dirty="0"/>
              <a:t>Earth:		visible	10</a:t>
            </a:r>
            <a:r>
              <a:rPr lang="en-US" baseline="30000" dirty="0"/>
              <a:t>-9</a:t>
            </a:r>
            <a:r>
              <a:rPr lang="en-US" dirty="0"/>
              <a:t> to 10</a:t>
            </a:r>
            <a:r>
              <a:rPr lang="en-US" baseline="30000" dirty="0"/>
              <a:t>-10</a:t>
            </a:r>
            <a:r>
              <a:rPr lang="en-US" dirty="0"/>
              <a:t> </a:t>
            </a:r>
          </a:p>
          <a:p>
            <a:pPr marL="457200" lvl="1" indent="0">
              <a:buNone/>
            </a:pPr>
            <a:r>
              <a:rPr lang="en-US" dirty="0"/>
              <a:t>			mid-IR 	10</a:t>
            </a:r>
            <a:r>
              <a:rPr lang="en-US" baseline="30000" dirty="0"/>
              <a:t>-7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Required contrast ratios for gas giants and for M dwarf host starts are not so stringent (10</a:t>
            </a:r>
            <a:r>
              <a:rPr lang="en-US" baseline="30000" dirty="0"/>
              <a:t>-6  </a:t>
            </a:r>
            <a:r>
              <a:rPr lang="en-US" dirty="0"/>
              <a:t>?)</a:t>
            </a:r>
            <a:endParaRPr lang="en-US" sz="2400" b="1" dirty="0"/>
          </a:p>
          <a:p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Inner Working Angle typically a few  𝜆 / D</a:t>
            </a:r>
          </a:p>
        </p:txBody>
      </p:sp>
    </p:spTree>
    <p:extLst>
      <p:ext uri="{BB962C8B-B14F-4D97-AF65-F5344CB8AC3E}">
        <p14:creationId xmlns:p14="http://schemas.microsoft.com/office/powerpoint/2010/main" val="3887637160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References, part 1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581" y="1433512"/>
            <a:ext cx="8686800" cy="5424488"/>
          </a:xfrm>
        </p:spPr>
        <p:txBody>
          <a:bodyPr/>
          <a:lstStyle/>
          <a:p>
            <a:pPr>
              <a:spcBef>
                <a:spcPts val="576"/>
              </a:spcBef>
              <a:buFontTx/>
              <a:buNone/>
            </a:pP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Angel, R, </a:t>
            </a:r>
            <a:r>
              <a:rPr lang="ja-JP" altLang="en-US" sz="1600" b="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Ground based imaging of </a:t>
            </a:r>
            <a:r>
              <a:rPr lang="en-US" sz="1600" b="0" dirty="0" err="1">
                <a:latin typeface="Arial" charset="0"/>
                <a:ea typeface="ＭＳ Ｐゴシック" charset="0"/>
                <a:cs typeface="ＭＳ Ｐゴシック" charset="0"/>
              </a:rPr>
              <a:t>extrasolar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 planets using adaptive optics</a:t>
            </a:r>
            <a:r>
              <a:rPr lang="ja-JP" altLang="en-US" sz="1600" b="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, 1994 Nature 368, 203 (Original </a:t>
            </a:r>
            <a:r>
              <a:rPr lang="en-US" sz="1600" b="0" dirty="0" err="1">
                <a:latin typeface="Arial" charset="0"/>
                <a:ea typeface="ＭＳ Ｐゴシック" charset="0"/>
                <a:cs typeface="ＭＳ Ｐゴシック" charset="0"/>
              </a:rPr>
              <a:t>exoplanet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 paper)</a:t>
            </a:r>
          </a:p>
          <a:p>
            <a:pPr>
              <a:spcBef>
                <a:spcPts val="576"/>
              </a:spcBef>
              <a:buFontTx/>
              <a:buNone/>
            </a:pP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Burrows, A., et al., </a:t>
            </a:r>
            <a:r>
              <a:rPr lang="ja-JP" altLang="en-US" sz="1600" b="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A </a:t>
            </a:r>
            <a:r>
              <a:rPr lang="en-US" sz="1600" b="0" dirty="0" err="1">
                <a:latin typeface="Arial" charset="0"/>
                <a:ea typeface="ＭＳ Ｐゴシック" charset="0"/>
                <a:cs typeface="ＭＳ Ｐゴシック" charset="0"/>
              </a:rPr>
              <a:t>nongray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 theory of </a:t>
            </a:r>
            <a:r>
              <a:rPr lang="en-US" sz="1600" b="0" dirty="0" err="1">
                <a:latin typeface="Arial" charset="0"/>
                <a:ea typeface="ＭＳ Ｐゴシック" charset="0"/>
                <a:cs typeface="ＭＳ Ｐゴシック" charset="0"/>
              </a:rPr>
              <a:t>extrasolar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 planets and brown dwarfs</a:t>
            </a:r>
            <a:r>
              <a:rPr lang="ja-JP" altLang="en-US" sz="1600" b="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, 1997 </a:t>
            </a:r>
            <a:r>
              <a:rPr lang="en-US" sz="1600" b="0" dirty="0" err="1">
                <a:latin typeface="Arial" charset="0"/>
                <a:ea typeface="ＭＳ Ｐゴシック" charset="0"/>
                <a:cs typeface="ＭＳ Ｐゴシック" charset="0"/>
              </a:rPr>
              <a:t>Ap.J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 491, 856 (Planet models)</a:t>
            </a:r>
          </a:p>
          <a:p>
            <a:pPr>
              <a:spcBef>
                <a:spcPts val="576"/>
              </a:spcBef>
              <a:buFontTx/>
              <a:buNone/>
            </a:pPr>
            <a:r>
              <a:rPr lang="en-US" sz="1600" b="0" dirty="0" err="1">
                <a:latin typeface="Arial" charset="0"/>
                <a:ea typeface="ＭＳ Ｐゴシック" charset="0"/>
                <a:cs typeface="ＭＳ Ｐゴシック" charset="0"/>
              </a:rPr>
              <a:t>Sivaramakrishnan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, A., et al., </a:t>
            </a:r>
            <a:r>
              <a:rPr lang="ja-JP" altLang="en-US" sz="1600" b="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Ground-based </a:t>
            </a:r>
            <a:r>
              <a:rPr lang="en-US" sz="1600" b="0" dirty="0" err="1">
                <a:latin typeface="Arial" charset="0"/>
                <a:ea typeface="ＭＳ Ｐゴシック" charset="0"/>
                <a:cs typeface="ＭＳ Ｐゴシック" charset="0"/>
              </a:rPr>
              <a:t>coronagraphy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 with High-Order Adaptive optics</a:t>
            </a:r>
            <a:r>
              <a:rPr lang="ja-JP" altLang="en-US" sz="1600" b="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, 2001 </a:t>
            </a:r>
            <a:r>
              <a:rPr lang="en-US" sz="1600" b="0" dirty="0" err="1">
                <a:latin typeface="Arial" charset="0"/>
                <a:ea typeface="ＭＳ Ｐゴシック" charset="0"/>
                <a:cs typeface="ＭＳ Ｐゴシック" charset="0"/>
              </a:rPr>
              <a:t>Ap.J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. 552, 397 (</a:t>
            </a:r>
            <a:r>
              <a:rPr lang="en-US" sz="1600" b="0" dirty="0" err="1">
                <a:latin typeface="Arial" charset="0"/>
                <a:ea typeface="ＭＳ Ｐゴシック" charset="0"/>
                <a:cs typeface="ＭＳ Ｐゴシック" charset="0"/>
              </a:rPr>
              <a:t>Lyot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 coronagraphs)</a:t>
            </a:r>
          </a:p>
          <a:p>
            <a:pPr>
              <a:spcBef>
                <a:spcPts val="576"/>
              </a:spcBef>
              <a:buFontTx/>
              <a:buNone/>
            </a:pPr>
            <a:r>
              <a:rPr lang="en-US" sz="1600" b="0" dirty="0" err="1">
                <a:latin typeface="Arial" charset="0"/>
                <a:ea typeface="ＭＳ Ｐゴシック" charset="0"/>
                <a:cs typeface="ＭＳ Ｐゴシック" charset="0"/>
              </a:rPr>
              <a:t>Kasdin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, N.J., et al, 2003, </a:t>
            </a:r>
            <a:r>
              <a:rPr lang="ja-JP" altLang="en-US" sz="1600" b="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600" b="0" dirty="0" err="1">
                <a:latin typeface="Arial" charset="0"/>
                <a:ea typeface="ＭＳ Ｐゴシック" charset="0"/>
                <a:cs typeface="ＭＳ Ｐゴシック" charset="0"/>
              </a:rPr>
              <a:t>Extrasolar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 planet finding via optimized </a:t>
            </a:r>
            <a:r>
              <a:rPr lang="en-US" sz="1600" b="0" dirty="0" err="1">
                <a:latin typeface="Arial" charset="0"/>
                <a:ea typeface="ＭＳ Ｐゴシック" charset="0"/>
                <a:cs typeface="ＭＳ Ｐゴシック" charset="0"/>
              </a:rPr>
              <a:t>apodized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 pupil and shaped pupil coronagraphs</a:t>
            </a:r>
            <a:r>
              <a:rPr lang="ja-JP" altLang="en-US" sz="1600" b="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600" b="0" dirty="0" err="1">
                <a:latin typeface="Arial" charset="0"/>
                <a:ea typeface="ＭＳ Ｐゴシック" charset="0"/>
                <a:cs typeface="ＭＳ Ｐゴシック" charset="0"/>
              </a:rPr>
              <a:t>Ap.J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. 582, 1147</a:t>
            </a:r>
          </a:p>
          <a:p>
            <a:pPr>
              <a:spcBef>
                <a:spcPts val="576"/>
              </a:spcBef>
              <a:buFontTx/>
              <a:buNone/>
            </a:pPr>
            <a:r>
              <a:rPr lang="en-US" sz="1600" b="0" dirty="0" err="1">
                <a:latin typeface="Arial" charset="0"/>
                <a:ea typeface="ＭＳ Ｐゴシック" charset="0"/>
                <a:cs typeface="ＭＳ Ｐゴシック" charset="0"/>
              </a:rPr>
              <a:t>Kuchner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, M, and </a:t>
            </a:r>
            <a:r>
              <a:rPr lang="en-US" sz="1600" b="0" dirty="0" err="1">
                <a:latin typeface="Arial" charset="0"/>
                <a:ea typeface="ＭＳ Ｐゴシック" charset="0"/>
                <a:cs typeface="ＭＳ Ｐゴシック" charset="0"/>
              </a:rPr>
              <a:t>Traub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, W., </a:t>
            </a:r>
            <a:r>
              <a:rPr lang="ja-JP" altLang="en-US" sz="1600" b="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A Coronagraph with a Band-limited Mask for Finding Terrestrial Planets</a:t>
            </a:r>
            <a:r>
              <a:rPr lang="ja-JP" altLang="en-US" sz="1600" b="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 2002 </a:t>
            </a:r>
            <a:r>
              <a:rPr lang="en-US" sz="1600" b="0" dirty="0" err="1">
                <a:latin typeface="Arial" charset="0"/>
                <a:ea typeface="ＭＳ Ｐゴシック" charset="0"/>
                <a:cs typeface="ＭＳ Ｐゴシック" charset="0"/>
              </a:rPr>
              <a:t>Ap.J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. 570, 200 (improved </a:t>
            </a:r>
            <a:r>
              <a:rPr lang="en-US" sz="1600" b="0" dirty="0" err="1">
                <a:latin typeface="Arial" charset="0"/>
                <a:ea typeface="ＭＳ Ｐゴシック" charset="0"/>
                <a:cs typeface="ＭＳ Ｐゴシック" charset="0"/>
              </a:rPr>
              <a:t>Lyot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 coronagraph)</a:t>
            </a:r>
          </a:p>
          <a:p>
            <a:pPr>
              <a:spcBef>
                <a:spcPts val="576"/>
              </a:spcBef>
              <a:buFontTx/>
              <a:buNone/>
            </a:pPr>
            <a:r>
              <a:rPr lang="en-US" sz="1600" b="0" dirty="0" err="1">
                <a:latin typeface="Arial" charset="0"/>
                <a:ea typeface="ＭＳ Ｐゴシック" charset="0"/>
                <a:cs typeface="ＭＳ Ｐゴシック" charset="0"/>
              </a:rPr>
              <a:t>Sivaramakrishnan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, A., et al, </a:t>
            </a:r>
            <a:r>
              <a:rPr lang="ja-JP" altLang="en-US" sz="1600" b="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Speckle </a:t>
            </a:r>
            <a:r>
              <a:rPr lang="en-US" sz="1600" b="0" dirty="0" err="1">
                <a:latin typeface="Arial" charset="0"/>
                <a:ea typeface="ＭＳ Ｐゴシック" charset="0"/>
                <a:cs typeface="ＭＳ Ｐゴシック" charset="0"/>
              </a:rPr>
              <a:t>decorrelation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 and dynamic range in speckle noise limited imaging</a:t>
            </a:r>
            <a:r>
              <a:rPr lang="ja-JP" altLang="en-US" sz="1600" b="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, 2002 </a:t>
            </a:r>
            <a:r>
              <a:rPr lang="en-US" sz="1600" b="0" dirty="0" err="1">
                <a:latin typeface="Arial" charset="0"/>
                <a:ea typeface="ＭＳ Ｐゴシック" charset="0"/>
                <a:cs typeface="ＭＳ Ｐゴシック" charset="0"/>
              </a:rPr>
              <a:t>Ap.J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. 581, L59 (2</a:t>
            </a:r>
            <a:r>
              <a:rPr lang="en-US" sz="1600" b="0" baseline="30000" dirty="0">
                <a:latin typeface="Arial" charset="0"/>
                <a:ea typeface="ＭＳ Ｐゴシック" charset="0"/>
                <a:cs typeface="ＭＳ Ｐゴシック" charset="0"/>
              </a:rPr>
              <a:t>nd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-order PSF expansion)</a:t>
            </a:r>
          </a:p>
          <a:p>
            <a:pPr>
              <a:spcBef>
                <a:spcPts val="576"/>
              </a:spcBef>
              <a:buFontTx/>
              <a:buNone/>
            </a:pP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Perrin, M., et al. </a:t>
            </a:r>
            <a:r>
              <a:rPr lang="ja-JP" altLang="en-US" sz="1600" b="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The structure of the High </a:t>
            </a:r>
            <a:r>
              <a:rPr lang="en-US" sz="1600" b="0" dirty="0" err="1">
                <a:latin typeface="Arial" charset="0"/>
                <a:ea typeface="ＭＳ Ｐゴシック" charset="0"/>
                <a:cs typeface="ＭＳ Ｐゴシック" charset="0"/>
              </a:rPr>
              <a:t>Strehl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 Ratio Point-Spread Functions</a:t>
            </a:r>
            <a:r>
              <a:rPr lang="ja-JP" altLang="en-US" sz="1600" b="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, 2003, </a:t>
            </a:r>
            <a:r>
              <a:rPr lang="en-US" sz="1600" b="0" dirty="0" err="1">
                <a:latin typeface="Arial" charset="0"/>
                <a:ea typeface="ＭＳ Ｐゴシック" charset="0"/>
                <a:cs typeface="ＭＳ Ｐゴシック" charset="0"/>
              </a:rPr>
              <a:t>Ap.J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. 596, 702  (high-order PSF expansion)</a:t>
            </a:r>
          </a:p>
          <a:p>
            <a:pPr>
              <a:spcBef>
                <a:spcPts val="576"/>
              </a:spcBef>
              <a:buFontTx/>
              <a:buNone/>
            </a:pPr>
            <a:r>
              <a:rPr lang="en-US" sz="1600" b="0" dirty="0" err="1">
                <a:latin typeface="Arial" charset="0"/>
                <a:ea typeface="ＭＳ Ｐゴシック" charset="0"/>
                <a:cs typeface="ＭＳ Ｐゴシック" charset="0"/>
              </a:rPr>
              <a:t>Poyneer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, L, and Macintosh, B., </a:t>
            </a:r>
            <a:r>
              <a:rPr lang="ja-JP" altLang="en-US" sz="1600" b="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Spatially-filtered </a:t>
            </a:r>
            <a:r>
              <a:rPr lang="en-US" sz="1600" b="0" dirty="0" err="1">
                <a:latin typeface="Arial" charset="0"/>
                <a:ea typeface="ＭＳ Ｐゴシック" charset="0"/>
                <a:cs typeface="ＭＳ Ｐゴシック" charset="0"/>
              </a:rPr>
              <a:t>wavefront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 sensor for high-order adaptive optics</a:t>
            </a:r>
            <a:r>
              <a:rPr lang="ja-JP" altLang="en-US" sz="1600" b="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, 2004, JOSA A 21, 810 (aliasing + WFS)</a:t>
            </a:r>
          </a:p>
          <a:p>
            <a:pPr>
              <a:spcBef>
                <a:spcPts val="576"/>
              </a:spcBef>
              <a:buFontTx/>
              <a:buNone/>
            </a:pPr>
            <a:r>
              <a:rPr lang="en-US" sz="1600" b="0" dirty="0" err="1">
                <a:latin typeface="Arial" charset="0"/>
                <a:ea typeface="ＭＳ Ｐゴシック" charset="0"/>
                <a:cs typeface="ＭＳ Ｐゴシック" charset="0"/>
              </a:rPr>
              <a:t>Guyon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, O., et al. </a:t>
            </a:r>
            <a:r>
              <a:rPr lang="ja-JP" altLang="en-US" sz="1600" b="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Theoretical Limits on </a:t>
            </a:r>
            <a:r>
              <a:rPr lang="en-US" sz="1600" b="0" dirty="0" err="1">
                <a:latin typeface="Arial" charset="0"/>
                <a:ea typeface="ＭＳ Ｐゴシック" charset="0"/>
                <a:cs typeface="ＭＳ Ｐゴシック" charset="0"/>
              </a:rPr>
              <a:t>Extrasolar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 Terrestrial Planet Detection with Coronagraphs</a:t>
            </a:r>
            <a:r>
              <a:rPr lang="ja-JP" altLang="en-US" sz="1600" b="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, 2006 </a:t>
            </a:r>
            <a:r>
              <a:rPr lang="en-US" sz="1600" b="0" dirty="0" err="1">
                <a:latin typeface="Arial" charset="0"/>
                <a:ea typeface="ＭＳ Ｐゴシック" charset="0"/>
                <a:cs typeface="ＭＳ Ｐゴシック" charset="0"/>
              </a:rPr>
              <a:t>Ap.J.S</a:t>
            </a:r>
            <a:r>
              <a:rPr lang="en-US" sz="1600" b="0" dirty="0">
                <a:latin typeface="Arial" charset="0"/>
                <a:ea typeface="ＭＳ Ｐゴシック" charset="0"/>
                <a:cs typeface="ＭＳ Ｐゴシック" charset="0"/>
              </a:rPr>
              <a:t>. 167, 81</a:t>
            </a:r>
          </a:p>
        </p:txBody>
      </p:sp>
    </p:spTree>
    <p:extLst>
      <p:ext uri="{BB962C8B-B14F-4D97-AF65-F5344CB8AC3E}">
        <p14:creationId xmlns:p14="http://schemas.microsoft.com/office/powerpoint/2010/main" val="1418687468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References, part 2</a:t>
            </a:r>
          </a:p>
        </p:txBody>
      </p:sp>
      <p:sp>
        <p:nvSpPr>
          <p:cNvPr id="283651" name="Content Placeholder 2"/>
          <p:cNvSpPr>
            <a:spLocks noGrp="1"/>
          </p:cNvSpPr>
          <p:nvPr>
            <p:ph idx="1"/>
          </p:nvPr>
        </p:nvSpPr>
        <p:spPr>
          <a:xfrm>
            <a:off x="249382" y="1671782"/>
            <a:ext cx="8686800" cy="4025900"/>
          </a:xfrm>
        </p:spPr>
        <p:txBody>
          <a:bodyPr/>
          <a:lstStyle/>
          <a:p>
            <a:pPr>
              <a:buFontTx/>
              <a:buNone/>
            </a:pPr>
            <a:r>
              <a:rPr lang="en-US" sz="1800" b="0" dirty="0" err="1">
                <a:latin typeface="Arial" charset="0"/>
                <a:ea typeface="ＭＳ Ｐゴシック" charset="0"/>
                <a:cs typeface="ＭＳ Ｐゴシック" charset="0"/>
              </a:rPr>
              <a:t>LaFreniere</a:t>
            </a:r>
            <a:r>
              <a:rPr lang="en-US" sz="1800" b="0" dirty="0">
                <a:latin typeface="Arial" charset="0"/>
                <a:ea typeface="ＭＳ Ｐゴシック" charset="0"/>
                <a:cs typeface="ＭＳ Ｐゴシック" charset="0"/>
              </a:rPr>
              <a:t>, D., et al., </a:t>
            </a:r>
            <a:r>
              <a:rPr lang="ja-JP" altLang="en-US" sz="1800" b="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0" dirty="0">
                <a:latin typeface="Arial" charset="0"/>
                <a:ea typeface="ＭＳ Ｐゴシック" charset="0"/>
                <a:cs typeface="ＭＳ Ｐゴシック" charset="0"/>
              </a:rPr>
              <a:t>A new algorithm for point-spread function subtraction for high-contrast imaging</a:t>
            </a:r>
            <a:r>
              <a:rPr lang="ja-JP" altLang="en-US" sz="1800" b="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endParaRPr lang="en-US" sz="1800" b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en-US" sz="1800" b="0" dirty="0">
                <a:latin typeface="Arial" charset="0"/>
                <a:ea typeface="ＭＳ Ｐゴシック" charset="0"/>
                <a:cs typeface="ＭＳ Ｐゴシック" charset="0"/>
              </a:rPr>
              <a:t>Macintosh, B., et al, </a:t>
            </a:r>
            <a:r>
              <a:rPr lang="ja-JP" altLang="en-US" sz="1800" b="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0" dirty="0">
                <a:latin typeface="Arial" charset="0"/>
                <a:ea typeface="ＭＳ Ｐゴシック" charset="0"/>
                <a:cs typeface="ＭＳ Ｐゴシック" charset="0"/>
              </a:rPr>
              <a:t>The Gemini Planet Imager: From Science to Design to Construction</a:t>
            </a:r>
            <a:r>
              <a:rPr lang="ja-JP" altLang="en-US" sz="1800" b="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1800" b="0" dirty="0">
                <a:latin typeface="Arial" charset="0"/>
                <a:ea typeface="ＭＳ Ｐゴシック" charset="0"/>
                <a:cs typeface="ＭＳ Ｐゴシック" charset="0"/>
              </a:rPr>
              <a:t>, 2008 Proc. SPIE 7015-18</a:t>
            </a:r>
          </a:p>
          <a:p>
            <a:pPr>
              <a:buFontTx/>
              <a:buNone/>
            </a:pPr>
            <a:r>
              <a:rPr lang="en-US" sz="1800" b="0" dirty="0" err="1">
                <a:latin typeface="Arial" charset="0"/>
                <a:ea typeface="ＭＳ Ｐゴシック" charset="0"/>
                <a:cs typeface="ＭＳ Ｐゴシック" charset="0"/>
              </a:rPr>
              <a:t>Marois</a:t>
            </a:r>
            <a:r>
              <a:rPr lang="en-US" sz="1800" b="0" dirty="0">
                <a:latin typeface="Arial" charset="0"/>
                <a:ea typeface="ＭＳ Ｐゴシック" charset="0"/>
                <a:cs typeface="ＭＳ Ｐゴシック" charset="0"/>
              </a:rPr>
              <a:t>, C., et al., 2000, </a:t>
            </a:r>
            <a:r>
              <a:rPr lang="ja-JP" altLang="en-US" sz="1800" b="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0" dirty="0">
                <a:latin typeface="Arial" charset="0"/>
                <a:ea typeface="ＭＳ Ｐゴシック" charset="0"/>
                <a:cs typeface="ＭＳ Ｐゴシック" charset="0"/>
              </a:rPr>
              <a:t>Efficient Speckle Noise Attenuation in Faint Companion Imaging</a:t>
            </a:r>
            <a:r>
              <a:rPr lang="ja-JP" altLang="en-US" sz="1800" b="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1800" b="0" dirty="0">
                <a:latin typeface="Arial" charset="0"/>
                <a:ea typeface="ＭＳ Ｐゴシック" charset="0"/>
                <a:cs typeface="ＭＳ Ｐゴシック" charset="0"/>
              </a:rPr>
              <a:t>, 2000 Proc. SPIE 767, 91</a:t>
            </a:r>
          </a:p>
          <a:p>
            <a:pPr>
              <a:buFontTx/>
              <a:buNone/>
            </a:pPr>
            <a:r>
              <a:rPr lang="en-US" sz="1800" b="0" dirty="0" err="1">
                <a:latin typeface="Arial" charset="0"/>
                <a:ea typeface="ＭＳ Ｐゴシック" charset="0"/>
                <a:cs typeface="ＭＳ Ｐゴシック" charset="0"/>
              </a:rPr>
              <a:t>Marois</a:t>
            </a:r>
            <a:r>
              <a:rPr lang="en-US" sz="1800" b="0" dirty="0">
                <a:latin typeface="Arial" charset="0"/>
                <a:ea typeface="ＭＳ Ｐゴシック" charset="0"/>
                <a:cs typeface="ＭＳ Ｐゴシック" charset="0"/>
              </a:rPr>
              <a:t>, C., et al., 2006, </a:t>
            </a:r>
            <a:r>
              <a:rPr lang="ja-JP" altLang="en-US" sz="1800" b="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0" dirty="0">
                <a:latin typeface="Arial" charset="0"/>
                <a:ea typeface="ＭＳ Ｐゴシック" charset="0"/>
                <a:cs typeface="ＭＳ Ｐゴシック" charset="0"/>
              </a:rPr>
              <a:t>Angular Differential Imaging: A Powerful High-Contrast Technique</a:t>
            </a:r>
            <a:r>
              <a:rPr lang="ja-JP" altLang="en-US" sz="1800" b="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1800" b="0" dirty="0">
                <a:latin typeface="Arial" charset="0"/>
                <a:ea typeface="ＭＳ Ｐゴシック" charset="0"/>
                <a:cs typeface="ＭＳ Ｐゴシック" charset="0"/>
              </a:rPr>
              <a:t>, 2006 </a:t>
            </a:r>
            <a:r>
              <a:rPr lang="en-US" sz="1800" b="0" dirty="0" err="1">
                <a:latin typeface="Arial" charset="0"/>
                <a:ea typeface="ＭＳ Ｐゴシック" charset="0"/>
                <a:cs typeface="ＭＳ Ｐゴシック" charset="0"/>
              </a:rPr>
              <a:t>Ap.J</a:t>
            </a:r>
            <a:r>
              <a:rPr lang="en-US" sz="1800" b="0" dirty="0">
                <a:latin typeface="Arial" charset="0"/>
                <a:ea typeface="ＭＳ Ｐゴシック" charset="0"/>
                <a:cs typeface="ＭＳ Ｐゴシック" charset="0"/>
              </a:rPr>
              <a:t>. 6541, 556</a:t>
            </a:r>
          </a:p>
          <a:p>
            <a:pPr>
              <a:buFontTx/>
              <a:buNone/>
            </a:pPr>
            <a:r>
              <a:rPr lang="en-US" sz="1800" b="0" dirty="0" err="1">
                <a:latin typeface="Arial" charset="0"/>
                <a:ea typeface="ＭＳ Ｐゴシック" charset="0"/>
                <a:cs typeface="ＭＳ Ｐゴシック" charset="0"/>
              </a:rPr>
              <a:t>Marois</a:t>
            </a:r>
            <a:r>
              <a:rPr lang="en-US" sz="1800" b="0" dirty="0">
                <a:latin typeface="Arial" charset="0"/>
                <a:ea typeface="ＭＳ Ｐゴシック" charset="0"/>
                <a:cs typeface="ＭＳ Ｐゴシック" charset="0"/>
              </a:rPr>
              <a:t>, C., Macintosh, B., Barman, T., et al, </a:t>
            </a:r>
            <a:r>
              <a:rPr lang="ja-JP" altLang="en-US" sz="1800" b="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0" dirty="0">
                <a:latin typeface="Arial" charset="0"/>
                <a:ea typeface="ＭＳ Ｐゴシック" charset="0"/>
                <a:cs typeface="ＭＳ Ｐゴシック" charset="0"/>
              </a:rPr>
              <a:t>Direct Imaging of Multiple Planets Orbiting the Star HR8799</a:t>
            </a:r>
            <a:r>
              <a:rPr lang="ja-JP" altLang="en-US" sz="1800" b="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1800" b="0" dirty="0">
                <a:latin typeface="Arial" charset="0"/>
                <a:ea typeface="ＭＳ Ｐゴシック" charset="0"/>
                <a:cs typeface="ＭＳ Ｐゴシック" charset="0"/>
              </a:rPr>
              <a:t>, 2008 Science 5906, 1348</a:t>
            </a:r>
          </a:p>
          <a:p>
            <a:pPr>
              <a:buFontTx/>
              <a:buNone/>
            </a:pPr>
            <a:r>
              <a:rPr lang="en-US" sz="1800" b="0" dirty="0" err="1">
                <a:latin typeface="Arial" charset="0"/>
                <a:ea typeface="ＭＳ Ｐゴシック" charset="0"/>
                <a:cs typeface="ＭＳ Ｐゴシック" charset="0"/>
              </a:rPr>
              <a:t>Poyneer</a:t>
            </a:r>
            <a:r>
              <a:rPr lang="en-US" sz="1800" b="0" dirty="0">
                <a:latin typeface="Arial" charset="0"/>
                <a:ea typeface="ＭＳ Ｐゴシック" charset="0"/>
                <a:cs typeface="ＭＳ Ｐゴシック" charset="0"/>
              </a:rPr>
              <a:t>, L., Macintosh, B., and Veran, J-P., </a:t>
            </a:r>
            <a:r>
              <a:rPr lang="ja-JP" altLang="en-US" sz="1800" b="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0" dirty="0">
                <a:latin typeface="Arial" charset="0"/>
                <a:ea typeface="ＭＳ Ｐゴシック" charset="0"/>
                <a:cs typeface="ＭＳ Ｐゴシック" charset="0"/>
              </a:rPr>
              <a:t>Fourier transform </a:t>
            </a:r>
            <a:r>
              <a:rPr lang="en-US" sz="1800" b="0" dirty="0" err="1">
                <a:latin typeface="Arial" charset="0"/>
                <a:ea typeface="ＭＳ Ｐゴシック" charset="0"/>
                <a:cs typeface="ＭＳ Ｐゴシック" charset="0"/>
              </a:rPr>
              <a:t>wavefront</a:t>
            </a:r>
            <a:r>
              <a:rPr lang="en-US" sz="1800" b="0" dirty="0">
                <a:latin typeface="Arial" charset="0"/>
                <a:ea typeface="ＭＳ Ｐゴシック" charset="0"/>
                <a:cs typeface="ＭＳ Ｐゴシック" charset="0"/>
              </a:rPr>
              <a:t> control with adaptive prediction of the atmosphere</a:t>
            </a:r>
            <a:r>
              <a:rPr lang="ja-JP" altLang="en-US" sz="1800" b="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1800" b="0" dirty="0">
                <a:latin typeface="Arial" charset="0"/>
                <a:ea typeface="ＭＳ Ｐゴシック" charset="0"/>
                <a:cs typeface="ＭＳ Ｐゴシック" charset="0"/>
              </a:rPr>
              <a:t>, 2007 JOSA A 24, 2645</a:t>
            </a:r>
          </a:p>
          <a:p>
            <a:pPr>
              <a:buFontTx/>
              <a:buNone/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3314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Thomas_ExAO_System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6595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Brightness of </a:t>
            </a:r>
            <a:r>
              <a:rPr lang="en-US" dirty="0" err="1">
                <a:latin typeface="Arial" charset="0"/>
              </a:rPr>
              <a:t>ExAO</a:t>
            </a:r>
            <a:r>
              <a:rPr lang="en-US" dirty="0">
                <a:latin typeface="Arial" charset="0"/>
              </a:rPr>
              <a:t> targets: Gas Giants</a:t>
            </a:r>
          </a:p>
        </p:txBody>
      </p:sp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620125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143000"/>
            <a:ext cx="10287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1905000" y="5105400"/>
            <a:ext cx="2343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Marley et al 2007</a:t>
            </a:r>
          </a:p>
        </p:txBody>
      </p:sp>
      <p:sp>
        <p:nvSpPr>
          <p:cNvPr id="112646" name="Text Box 6"/>
          <p:cNvSpPr txBox="1">
            <a:spLocks noChangeArrowheads="1"/>
          </p:cNvSpPr>
          <p:nvPr/>
        </p:nvSpPr>
        <p:spPr bwMode="auto">
          <a:xfrm>
            <a:off x="4708525" y="1814513"/>
            <a:ext cx="1241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Hot start</a:t>
            </a:r>
          </a:p>
        </p:txBody>
      </p:sp>
      <p:sp>
        <p:nvSpPr>
          <p:cNvPr id="112647" name="Line 7"/>
          <p:cNvSpPr>
            <a:spLocks noChangeShapeType="1"/>
          </p:cNvSpPr>
          <p:nvPr/>
        </p:nvSpPr>
        <p:spPr bwMode="auto">
          <a:xfrm flipH="1">
            <a:off x="4800600" y="2228850"/>
            <a:ext cx="457200" cy="1524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1981200" y="4114800"/>
            <a:ext cx="2667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Low-entropy core accretion models</a:t>
            </a:r>
          </a:p>
        </p:txBody>
      </p:sp>
      <p:sp>
        <p:nvSpPr>
          <p:cNvPr id="112649" name="Line 9"/>
          <p:cNvSpPr>
            <a:spLocks noChangeShapeType="1"/>
          </p:cNvSpPr>
          <p:nvPr/>
        </p:nvSpPr>
        <p:spPr bwMode="auto">
          <a:xfrm flipV="1">
            <a:off x="3733800" y="3657600"/>
            <a:ext cx="533400" cy="4572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87818" name="Text Box 10"/>
          <p:cNvSpPr txBox="1">
            <a:spLocks noChangeArrowheads="1"/>
          </p:cNvSpPr>
          <p:nvPr/>
        </p:nvSpPr>
        <p:spPr bwMode="auto">
          <a:xfrm>
            <a:off x="4572000" y="2590800"/>
            <a:ext cx="1295400" cy="3810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</a:rPr>
              <a:t>HR8799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676400" y="3810000"/>
            <a:ext cx="7162800" cy="3810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ExAO regime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8610600" y="5257800"/>
            <a:ext cx="381000" cy="381000"/>
          </a:xfrm>
          <a:prstGeom prst="ellipse">
            <a:avLst/>
          </a:prstGeom>
          <a:solidFill>
            <a:srgbClr val="80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676400" y="2514600"/>
            <a:ext cx="7162800" cy="381000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Normal AO regime</a:t>
            </a:r>
          </a:p>
        </p:txBody>
      </p:sp>
    </p:spTree>
    <p:extLst>
      <p:ext uri="{BB962C8B-B14F-4D97-AF65-F5344CB8AC3E}">
        <p14:creationId xmlns:p14="http://schemas.microsoft.com/office/powerpoint/2010/main" val="23778500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7818" grpId="0" animBg="1"/>
      <p:bldP spid="11" grpId="0" animBg="1"/>
      <p:bldP spid="12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First images of an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extrasolar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planetary system (Keck and Gemini AO)</a:t>
            </a:r>
          </a:p>
        </p:txBody>
      </p:sp>
      <p:graphicFrame>
        <p:nvGraphicFramePr>
          <p:cNvPr id="1095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4907871"/>
              </p:ext>
            </p:extLst>
          </p:nvPr>
        </p:nvGraphicFramePr>
        <p:xfrm>
          <a:off x="1579418" y="1410855"/>
          <a:ext cx="5181600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42" name="Document" r:id="rId4" imgW="2971800" imgH="2971800" progId="Word.Document.12">
                  <p:link updateAutomatic="1"/>
                </p:oleObj>
              </mc:Choice>
              <mc:Fallback>
                <p:oleObj name="Document" r:id="rId4" imgW="2971800" imgH="29718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418" y="1410855"/>
                        <a:ext cx="5181600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43364" y="6026727"/>
            <a:ext cx="3702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0" dirty="0" err="1">
                <a:latin typeface="+mj-lt"/>
              </a:rPr>
              <a:t>Marois</a:t>
            </a:r>
            <a:r>
              <a:rPr lang="en-US" sz="2000" baseline="0" dirty="0">
                <a:latin typeface="+mj-lt"/>
              </a:rPr>
              <a:t> et al. 2008 Science Mag</a:t>
            </a:r>
          </a:p>
        </p:txBody>
      </p:sp>
    </p:spTree>
    <p:extLst>
      <p:ext uri="{BB962C8B-B14F-4D97-AF65-F5344CB8AC3E}">
        <p14:creationId xmlns:p14="http://schemas.microsoft.com/office/powerpoint/2010/main" val="36059540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46144-56BE-D14A-BE4E-D992F7A8F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directly imaged exoplanets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B282F1-CFC9-E849-852A-4F1F90E91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" y="2184400"/>
            <a:ext cx="2799188" cy="279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6E45B2-90A0-7049-99A1-37EC56E27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487" y="2184400"/>
            <a:ext cx="2745089" cy="279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25D1C3-92E9-1044-89BE-B005DC57C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391" y="2184400"/>
            <a:ext cx="2868258" cy="2777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63A398-7962-8C4D-B9E9-CE18CDF8508F}"/>
              </a:ext>
            </a:extLst>
          </p:cNvPr>
          <p:cNvSpPr txBox="1"/>
          <p:nvPr/>
        </p:nvSpPr>
        <p:spPr>
          <a:xfrm>
            <a:off x="782320" y="5100320"/>
            <a:ext cx="15664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>
                <a:latin typeface="+mj-lt"/>
              </a:rPr>
              <a:t>Beta Pic b</a:t>
            </a:r>
          </a:p>
          <a:p>
            <a:endParaRPr lang="en-US" baseline="0" dirty="0">
              <a:latin typeface="+mj-lt"/>
            </a:endParaRPr>
          </a:p>
          <a:p>
            <a:r>
              <a:rPr lang="en-US" baseline="0" dirty="0">
                <a:latin typeface="+mj-lt"/>
              </a:rPr>
              <a:t>VLT NACO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1FBED3-769B-944C-B2E1-5F1BFA06834E}"/>
              </a:ext>
            </a:extLst>
          </p:cNvPr>
          <p:cNvSpPr txBox="1"/>
          <p:nvPr/>
        </p:nvSpPr>
        <p:spPr>
          <a:xfrm>
            <a:off x="3911600" y="5104785"/>
            <a:ext cx="12394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>
                <a:latin typeface="+mj-lt"/>
              </a:rPr>
              <a:t>51 </a:t>
            </a:r>
            <a:r>
              <a:rPr lang="en-US" baseline="0" dirty="0" err="1">
                <a:latin typeface="+mj-lt"/>
              </a:rPr>
              <a:t>Eri</a:t>
            </a:r>
            <a:r>
              <a:rPr lang="en-US" baseline="0" dirty="0">
                <a:latin typeface="+mj-lt"/>
              </a:rPr>
              <a:t> b</a:t>
            </a:r>
          </a:p>
          <a:p>
            <a:endParaRPr lang="en-US" baseline="0" dirty="0">
              <a:latin typeface="+mj-lt"/>
            </a:endParaRPr>
          </a:p>
          <a:p>
            <a:pPr algn="ctr"/>
            <a:r>
              <a:rPr lang="en-US" baseline="0" dirty="0">
                <a:latin typeface="+mj-lt"/>
              </a:rPr>
              <a:t>GPI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11783-2352-BC40-8353-8387AFF44A6D}"/>
              </a:ext>
            </a:extLst>
          </p:cNvPr>
          <p:cNvSpPr txBox="1"/>
          <p:nvPr/>
        </p:nvSpPr>
        <p:spPr>
          <a:xfrm>
            <a:off x="6836773" y="5043825"/>
            <a:ext cx="12153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>
                <a:latin typeface="+mj-lt"/>
              </a:rPr>
              <a:t>PDS 70</a:t>
            </a:r>
          </a:p>
          <a:p>
            <a:endParaRPr lang="en-US" baseline="0" dirty="0">
              <a:latin typeface="+mj-lt"/>
            </a:endParaRPr>
          </a:p>
          <a:p>
            <a:r>
              <a:rPr lang="en-US" baseline="0" dirty="0">
                <a:latin typeface="+mj-lt"/>
              </a:rPr>
              <a:t>SPHERE</a:t>
            </a:r>
          </a:p>
        </p:txBody>
      </p:sp>
    </p:spTree>
    <p:extLst>
      <p:ext uri="{BB962C8B-B14F-4D97-AF65-F5344CB8AC3E}">
        <p14:creationId xmlns:p14="http://schemas.microsoft.com/office/powerpoint/2010/main" val="219616220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Conventional AO limited by scattered light</a:t>
            </a:r>
          </a:p>
        </p:txBody>
      </p:sp>
      <p:pic>
        <p:nvPicPr>
          <p:cNvPr id="116739" name="Picture 3" descr="psf_no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725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3657600" y="914400"/>
            <a:ext cx="1524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Arial" charset="0"/>
              </a:rPr>
              <a:t>Strehl ratio S</a:t>
            </a:r>
          </a:p>
        </p:txBody>
      </p:sp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2362200" y="33528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Arial" charset="0"/>
              </a:rPr>
              <a:t>Halo intensity 1-S</a:t>
            </a:r>
          </a:p>
        </p:txBody>
      </p:sp>
      <p:pic>
        <p:nvPicPr>
          <p:cNvPr id="116742" name="Picture 6" descr="psf_norm_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002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29971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Lecture11.v1">
  <a:themeElements>
    <a:clrScheme name="">
      <a:dk1>
        <a:srgbClr val="000000"/>
      </a:dk1>
      <a:lt1>
        <a:srgbClr val="FFFFFF"/>
      </a:lt1>
      <a:dk2>
        <a:srgbClr val="8901F3"/>
      </a:dk2>
      <a:lt2>
        <a:srgbClr val="FFCD7F"/>
      </a:lt2>
      <a:accent1>
        <a:srgbClr val="A8C2FF"/>
      </a:accent1>
      <a:accent2>
        <a:srgbClr val="7AFF7A"/>
      </a:accent2>
      <a:accent3>
        <a:srgbClr val="C4AAF8"/>
      </a:accent3>
      <a:accent4>
        <a:srgbClr val="DADADA"/>
      </a:accent4>
      <a:accent5>
        <a:srgbClr val="D1DDFF"/>
      </a:accent5>
      <a:accent6>
        <a:srgbClr val="6EE76E"/>
      </a:accent6>
      <a:hlink>
        <a:srgbClr val="FFA3B3"/>
      </a:hlink>
      <a:folHlink>
        <a:srgbClr val="CECECE"/>
      </a:folHlink>
    </a:clrScheme>
    <a:fontScheme name="Lecture11.v1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Lecture11.v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11.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11.v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11.v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11.v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11.v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11.v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HD:WORK_FILES:UCSC:289C:Lectures:Lecture 11:Lecture11.v1.ppt</Template>
  <TotalTime>2416</TotalTime>
  <Words>1351</Words>
  <Application>Microsoft Macintosh PowerPoint</Application>
  <PresentationFormat>On-screen Show (4:3)</PresentationFormat>
  <Paragraphs>188</Paragraphs>
  <Slides>41</Slides>
  <Notes>27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ＭＳ Ｐゴシック</vt:lpstr>
      <vt:lpstr>ヒラギノ角ゴ Pro W3</vt:lpstr>
      <vt:lpstr>Arial</vt:lpstr>
      <vt:lpstr>Gill Sans</vt:lpstr>
      <vt:lpstr>Helvetica</vt:lpstr>
      <vt:lpstr>Mistral</vt:lpstr>
      <vt:lpstr>Symbol</vt:lpstr>
      <vt:lpstr>Times</vt:lpstr>
      <vt:lpstr>Times New Roman</vt:lpstr>
      <vt:lpstr>Trebuchet MS</vt:lpstr>
      <vt:lpstr>Lecture11.v1</vt:lpstr>
      <vt:lpstr>???</vt:lpstr>
      <vt:lpstr>Lecture 14 Extreme Adaptive Optics</vt:lpstr>
      <vt:lpstr>Outline</vt:lpstr>
      <vt:lpstr>Exoplanets as of 2020</vt:lpstr>
      <vt:lpstr>Working requirements for direct imaging</vt:lpstr>
      <vt:lpstr>PowerPoint Presentation</vt:lpstr>
      <vt:lpstr>Brightness of ExAO targets: Gas Giants</vt:lpstr>
      <vt:lpstr>First images of an extrasolar planetary system (Keck and Gemini AO)</vt:lpstr>
      <vt:lpstr>More directly imaged exoplanets</vt:lpstr>
      <vt:lpstr>Conventional AO limited by scattered light</vt:lpstr>
      <vt:lpstr>PowerPoint Presentation</vt:lpstr>
      <vt:lpstr>But – this assumes no non-common path errors and no AO artifacts</vt:lpstr>
      <vt:lpstr>Keck AO Image of a bright star</vt:lpstr>
      <vt:lpstr>Inner part of image  - artifacts due to AO optics</vt:lpstr>
      <vt:lpstr>PowerPoint Presentation</vt:lpstr>
      <vt:lpstr>PowerPoint Presentation</vt:lpstr>
      <vt:lpstr>Image processing to suppress light from host star </vt:lpstr>
      <vt:lpstr>From Olivier Guyon’s Annual Reviews paper</vt:lpstr>
      <vt:lpstr>Coronagraphs</vt:lpstr>
      <vt:lpstr>Cartoon of Lyot Coronagraph</vt:lpstr>
      <vt:lpstr>How can we control diffraction?</vt:lpstr>
      <vt:lpstr>Lyot coronagraph (Lyot, 1933)</vt:lpstr>
      <vt:lpstr>Lyot coronagraph (Lyot, 1933)</vt:lpstr>
      <vt:lpstr>Large variety of coronagraph ideas</vt:lpstr>
      <vt:lpstr>Coronagraph also improves stability</vt:lpstr>
      <vt:lpstr>Shaped-pupil coronagraphs to make dark holes (Kasdin et al. 2003)</vt:lpstr>
      <vt:lpstr>PowerPoint Presentation</vt:lpstr>
      <vt:lpstr>Random intensity of all the Fourier components produces speckles</vt:lpstr>
      <vt:lpstr>As speckles average out (t ~ D/vwind) planets can be detected</vt:lpstr>
      <vt:lpstr>Must get rid of static errors as well</vt:lpstr>
      <vt:lpstr>ExAO 0 nm static errors, 5 MJ/500 MYr planet, 15 minute integration</vt:lpstr>
      <vt:lpstr>ExAO 1 nm static errors, 5 MJ/500 MYr planet, 15 minute integration</vt:lpstr>
      <vt:lpstr>ExAO 2 nm static errors, 5 MJ/500 MYr planet, 15 minute integration</vt:lpstr>
      <vt:lpstr>ExAO 5 nm static errors, 5 MJ/500 MYr planet, 15 minute integration</vt:lpstr>
      <vt:lpstr>Evolution of AO Systems</vt:lpstr>
      <vt:lpstr>Extreme AO Systems today</vt:lpstr>
      <vt:lpstr>Schematic of Gemini Planet Imager</vt:lpstr>
      <vt:lpstr>Comparison of original Keck AO  and GPI AO parameters</vt:lpstr>
      <vt:lpstr>Data pipeline assembles cubes:  image of planet as function of wavelength</vt:lpstr>
      <vt:lpstr>For Class Projects, how to calculate contrast ratio?</vt:lpstr>
      <vt:lpstr>References, part 1</vt:lpstr>
      <vt:lpstr>References, part 2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Tip-tilt mirror and sensor configuration</dc:title>
  <dc:creator>Claire Max</dc:creator>
  <cp:keywords/>
  <cp:lastModifiedBy>Claire Max</cp:lastModifiedBy>
  <cp:revision>324</cp:revision>
  <cp:lastPrinted>2020-02-25T06:40:37Z</cp:lastPrinted>
  <dcterms:created xsi:type="dcterms:W3CDTF">2011-11-08T03:54:25Z</dcterms:created>
  <dcterms:modified xsi:type="dcterms:W3CDTF">2020-02-25T06:40:50Z</dcterms:modified>
</cp:coreProperties>
</file>